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63" r:id="rId3"/>
    <p:sldId id="264" r:id="rId4"/>
    <p:sldId id="261" r:id="rId5"/>
    <p:sldId id="257" r:id="rId6"/>
    <p:sldId id="268" r:id="rId7"/>
    <p:sldId id="281" r:id="rId8"/>
    <p:sldId id="262" r:id="rId9"/>
    <p:sldId id="286" r:id="rId10"/>
    <p:sldId id="269" r:id="rId11"/>
    <p:sldId id="284" r:id="rId12"/>
    <p:sldId id="285" r:id="rId13"/>
    <p:sldId id="265" r:id="rId14"/>
    <p:sldId id="278" r:id="rId15"/>
    <p:sldId id="260" r:id="rId16"/>
    <p:sldId id="259" r:id="rId17"/>
    <p:sldId id="271" r:id="rId18"/>
    <p:sldId id="272" r:id="rId19"/>
    <p:sldId id="273" r:id="rId20"/>
    <p:sldId id="289" r:id="rId21"/>
    <p:sldId id="288" r:id="rId22"/>
    <p:sldId id="275" r:id="rId23"/>
    <p:sldId id="274" r:id="rId24"/>
    <p:sldId id="290" r:id="rId25"/>
    <p:sldId id="293" r:id="rId26"/>
    <p:sldId id="270" r:id="rId27"/>
    <p:sldId id="266" r:id="rId28"/>
    <p:sldId id="267" r:id="rId29"/>
    <p:sldId id="276" r:id="rId30"/>
    <p:sldId id="282" r:id="rId31"/>
    <p:sldId id="287" r:id="rId32"/>
    <p:sldId id="291" r:id="rId33"/>
    <p:sldId id="292"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1" autoAdjust="0"/>
    <p:restoredTop sz="93220" autoAdjust="0"/>
  </p:normalViewPr>
  <p:slideViewPr>
    <p:cSldViewPr snapToGrid="0">
      <p:cViewPr varScale="1">
        <p:scale>
          <a:sx n="52" d="100"/>
          <a:sy n="52" d="100"/>
        </p:scale>
        <p:origin x="47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972A8-37FE-4926-BD64-FEEC6E9078D8}" type="datetimeFigureOut">
              <a:rPr lang="en-CA" smtClean="0"/>
              <a:t>2024-05-10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CE42B-E61A-460F-9EB3-DC9BC4E46300}" type="slidenum">
              <a:rPr lang="en-CA" smtClean="0"/>
              <a:t>‹#›</a:t>
            </a:fld>
            <a:endParaRPr lang="en-CA"/>
          </a:p>
        </p:txBody>
      </p:sp>
    </p:spTree>
    <p:extLst>
      <p:ext uri="{BB962C8B-B14F-4D97-AF65-F5344CB8AC3E}">
        <p14:creationId xmlns:p14="http://schemas.microsoft.com/office/powerpoint/2010/main" val="344040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FCCE42B-E61A-460F-9EB3-DC9BC4E46300}" type="slidenum">
              <a:rPr lang="en-CA" smtClean="0"/>
              <a:t>21</a:t>
            </a:fld>
            <a:endParaRPr lang="en-CA"/>
          </a:p>
        </p:txBody>
      </p:sp>
    </p:spTree>
    <p:extLst>
      <p:ext uri="{BB962C8B-B14F-4D97-AF65-F5344CB8AC3E}">
        <p14:creationId xmlns:p14="http://schemas.microsoft.com/office/powerpoint/2010/main" val="966350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FCCE42B-E61A-460F-9EB3-DC9BC4E46300}" type="slidenum">
              <a:rPr lang="en-CA" smtClean="0"/>
              <a:t>33</a:t>
            </a:fld>
            <a:endParaRPr lang="en-CA"/>
          </a:p>
        </p:txBody>
      </p:sp>
    </p:spTree>
    <p:extLst>
      <p:ext uri="{BB962C8B-B14F-4D97-AF65-F5344CB8AC3E}">
        <p14:creationId xmlns:p14="http://schemas.microsoft.com/office/powerpoint/2010/main" val="1289242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522F-099B-D8D1-C4D8-BEE7E4450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2FFE017-615F-ACFB-58D1-714DFC002F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C4E84C4-45C3-EC28-6349-458108549029}"/>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5" name="Footer Placeholder 4">
            <a:extLst>
              <a:ext uri="{FF2B5EF4-FFF2-40B4-BE49-F238E27FC236}">
                <a16:creationId xmlns:a16="http://schemas.microsoft.com/office/drawing/2014/main" id="{6328AD14-E94D-CD45-ADDF-7CB8CD79010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F0505D9-F484-4CAA-0F2B-E5D42B9FC2B3}"/>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92498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6C94-5F00-A8C1-0FED-FF919AAD7A3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E4A36FF-045D-957D-2C9A-38BD100F69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98DB641-773E-8BE6-F7C9-DA65D27D1353}"/>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5" name="Footer Placeholder 4">
            <a:extLst>
              <a:ext uri="{FF2B5EF4-FFF2-40B4-BE49-F238E27FC236}">
                <a16:creationId xmlns:a16="http://schemas.microsoft.com/office/drawing/2014/main" id="{418FF045-D3CE-1DB3-8A48-C3DDA8398B5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7CB1B61-457D-73E1-B6D0-9166412DFD07}"/>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122585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8C78DD-AFD2-63C6-B2E6-59E04C33C1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C539459-B3A8-B4A4-8638-18BCB48D97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44AED3-CB91-533D-FF22-7985F6287736}"/>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5" name="Footer Placeholder 4">
            <a:extLst>
              <a:ext uri="{FF2B5EF4-FFF2-40B4-BE49-F238E27FC236}">
                <a16:creationId xmlns:a16="http://schemas.microsoft.com/office/drawing/2014/main" id="{E7BEAB6A-21F4-238A-9BBF-D5589A22AA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A587E14-21C4-505C-1CDD-99D3BB18E7BC}"/>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4199605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D3661-C9AE-B7DB-713D-1FBC60BF13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182E571-9AD0-906F-8D29-BB72B49CB2C3}"/>
              </a:ext>
            </a:extLst>
          </p:cNvPr>
          <p:cNvSpPr>
            <a:spLocks noGrp="1"/>
          </p:cNvSpPr>
          <p:nvPr>
            <p:ph idx="1"/>
          </p:nvPr>
        </p:nvSpPr>
        <p:spPr/>
        <p:txBody>
          <a:bodyPr/>
          <a:lstStyle>
            <a:lvl1pPr marL="0" indent="0">
              <a:buNone/>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9E554BE-CCEB-2166-DD5E-45AFFA27C6B2}"/>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5" name="Footer Placeholder 4">
            <a:extLst>
              <a:ext uri="{FF2B5EF4-FFF2-40B4-BE49-F238E27FC236}">
                <a16:creationId xmlns:a16="http://schemas.microsoft.com/office/drawing/2014/main" id="{ABB96C77-0A0D-479A-7F44-2F9AD8F2063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76F4E23-E8BC-79F0-C7A0-333A4B39A298}"/>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2875462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A4062-944E-AB15-F0AC-1F7C5454D2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CD90B59-B6DC-D4EA-2BAD-A194E9AB0D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7C7874-EB09-2EB4-4C61-91FC569EE556}"/>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5" name="Footer Placeholder 4">
            <a:extLst>
              <a:ext uri="{FF2B5EF4-FFF2-40B4-BE49-F238E27FC236}">
                <a16:creationId xmlns:a16="http://schemas.microsoft.com/office/drawing/2014/main" id="{06D21497-38BD-768B-718C-892FBE719C5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15952A-0E6A-4D3F-9356-AA1448291482}"/>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403665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224EE-3A64-5F86-EA40-C5A13980A2D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075CC9-C049-AFDC-6130-46CFF585AB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E801E5A-4FB2-4421-C679-E6A96E05DC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D7DEFAE-8CE2-5106-A3FC-68F4C3D0CCA4}"/>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6" name="Footer Placeholder 5">
            <a:extLst>
              <a:ext uri="{FF2B5EF4-FFF2-40B4-BE49-F238E27FC236}">
                <a16:creationId xmlns:a16="http://schemas.microsoft.com/office/drawing/2014/main" id="{BA6713A0-D5E6-8636-CB9F-FE51B1C0BBD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3BDB826-A995-C882-AD5A-C216828C561B}"/>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267183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72B4-3301-54FF-965D-4CD30BF90BD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54FA521-BD46-684A-49CC-24D06778F5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C6515A-0C78-ABA0-B82C-D523B166BD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DD1C20E-5CE3-01A1-F571-757FAB9DCC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A9A75D-63BF-A636-8809-B9F4A6AE7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0F265E8-1F52-4F7A-4336-DA2E93796DF8}"/>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8" name="Footer Placeholder 7">
            <a:extLst>
              <a:ext uri="{FF2B5EF4-FFF2-40B4-BE49-F238E27FC236}">
                <a16:creationId xmlns:a16="http://schemas.microsoft.com/office/drawing/2014/main" id="{E48B6404-30CD-8597-6244-2AF1469356E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40884BD8-AA82-E307-3E01-F6C59AB14429}"/>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240752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E6D31-4EE5-0666-AEC0-129B32D81F0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682C4FD-5176-CDC7-C57B-387B12C07EF2}"/>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4" name="Footer Placeholder 3">
            <a:extLst>
              <a:ext uri="{FF2B5EF4-FFF2-40B4-BE49-F238E27FC236}">
                <a16:creationId xmlns:a16="http://schemas.microsoft.com/office/drawing/2014/main" id="{B72B5816-0C89-6C2D-5B27-E84C5042B2B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2CDDE2D2-06D5-AAE4-B7A1-5E6B20760CAC}"/>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4128077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43B192-7D34-7BC1-7074-FF46398A29AF}"/>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3" name="Footer Placeholder 2">
            <a:extLst>
              <a:ext uri="{FF2B5EF4-FFF2-40B4-BE49-F238E27FC236}">
                <a16:creationId xmlns:a16="http://schemas.microsoft.com/office/drawing/2014/main" id="{E2068CA5-2861-C065-1ABD-3F8E4117A06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FDD6472-52CA-8AB1-6D13-25DA07AFBFC0}"/>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174779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7287-2329-8AFF-AB48-19E69DB30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05EF23B-3AAC-5602-49B0-A73250AD6DC5}"/>
              </a:ext>
            </a:extLst>
          </p:cNvPr>
          <p:cNvSpPr>
            <a:spLocks noGrp="1"/>
          </p:cNvSpPr>
          <p:nvPr>
            <p:ph idx="1"/>
          </p:nvPr>
        </p:nvSpPr>
        <p:spPr>
          <a:xfrm>
            <a:off x="5183188" y="987425"/>
            <a:ext cx="6172200" cy="4873625"/>
          </a:xfrm>
        </p:spPr>
        <p:txBody>
          <a:bodyPr/>
          <a:lstStyle>
            <a:lvl1pPr marL="0" indent="0">
              <a:buNone/>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B5C0568-E31A-1EB9-464C-116D44D4F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80BAC-8A90-D51E-2754-21B23CF2C681}"/>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6" name="Footer Placeholder 5">
            <a:extLst>
              <a:ext uri="{FF2B5EF4-FFF2-40B4-BE49-F238E27FC236}">
                <a16:creationId xmlns:a16="http://schemas.microsoft.com/office/drawing/2014/main" id="{F933D282-58C1-03EA-6E35-94D9C6BCF50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7CC1DC0-9C38-C456-3E17-4745FC26FA97}"/>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193324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3959-415E-968A-C400-B3AE5381EB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0F22F03-A4E2-85BD-108B-571CEAD28B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1A91B5DC-2F83-5CFE-7CCE-ED8B96F5A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3FCCA7-0586-24C5-7873-999183E4E429}"/>
              </a:ext>
            </a:extLst>
          </p:cNvPr>
          <p:cNvSpPr>
            <a:spLocks noGrp="1"/>
          </p:cNvSpPr>
          <p:nvPr>
            <p:ph type="dt" sz="half" idx="10"/>
          </p:nvPr>
        </p:nvSpPr>
        <p:spPr/>
        <p:txBody>
          <a:bodyPr/>
          <a:lstStyle/>
          <a:p>
            <a:fld id="{2E4DFAD0-9D9F-4E7E-B211-AD3FFE2628B1}" type="datetimeFigureOut">
              <a:rPr lang="en-CA" smtClean="0"/>
              <a:t>2024-05-10</a:t>
            </a:fld>
            <a:endParaRPr lang="en-CA"/>
          </a:p>
        </p:txBody>
      </p:sp>
      <p:sp>
        <p:nvSpPr>
          <p:cNvPr id="6" name="Footer Placeholder 5">
            <a:extLst>
              <a:ext uri="{FF2B5EF4-FFF2-40B4-BE49-F238E27FC236}">
                <a16:creationId xmlns:a16="http://schemas.microsoft.com/office/drawing/2014/main" id="{85B46610-C803-EDED-4C0B-7C7BD3C4394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B93E740-9AA8-65EE-7DFC-ECFBB2ACC678}"/>
              </a:ext>
            </a:extLst>
          </p:cNvPr>
          <p:cNvSpPr>
            <a:spLocks noGrp="1"/>
          </p:cNvSpPr>
          <p:nvPr>
            <p:ph type="sldNum" sz="quarter" idx="12"/>
          </p:nvPr>
        </p:nvSpPr>
        <p:spPr/>
        <p:txBody>
          <a:bodyPr/>
          <a:lstStyle/>
          <a:p>
            <a:fld id="{46908C21-5F04-47CD-BCBE-0C04E1A917B0}" type="slidenum">
              <a:rPr lang="en-CA" smtClean="0"/>
              <a:t>‹#›</a:t>
            </a:fld>
            <a:endParaRPr lang="en-CA"/>
          </a:p>
        </p:txBody>
      </p:sp>
    </p:spTree>
    <p:extLst>
      <p:ext uri="{BB962C8B-B14F-4D97-AF65-F5344CB8AC3E}">
        <p14:creationId xmlns:p14="http://schemas.microsoft.com/office/powerpoint/2010/main" val="2505929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49387-FA31-C406-086F-9EDC5171E7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6D76CD8-6B8A-A454-2960-35067CB16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FBACB91-0381-6588-4B81-F4DAB6891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4DFAD0-9D9F-4E7E-B211-AD3FFE2628B1}" type="datetimeFigureOut">
              <a:rPr lang="en-CA" smtClean="0"/>
              <a:t>2024-05-10</a:t>
            </a:fld>
            <a:endParaRPr lang="en-CA"/>
          </a:p>
        </p:txBody>
      </p:sp>
      <p:sp>
        <p:nvSpPr>
          <p:cNvPr id="5" name="Footer Placeholder 4">
            <a:extLst>
              <a:ext uri="{FF2B5EF4-FFF2-40B4-BE49-F238E27FC236}">
                <a16:creationId xmlns:a16="http://schemas.microsoft.com/office/drawing/2014/main" id="{C2AD061A-D50C-BDAC-550F-66CB886E4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5A2B0C5E-EDBD-9688-143B-8941121C8E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908C21-5F04-47CD-BCBE-0C04E1A917B0}" type="slidenum">
              <a:rPr lang="en-CA" smtClean="0"/>
              <a:t>‹#›</a:t>
            </a:fld>
            <a:endParaRPr lang="en-CA"/>
          </a:p>
        </p:txBody>
      </p:sp>
      <p:pic>
        <p:nvPicPr>
          <p:cNvPr id="12" name="Picture 11" descr="A person in a suit and tie&#10;&#10;Description automatically generated">
            <a:extLst>
              <a:ext uri="{FF2B5EF4-FFF2-40B4-BE49-F238E27FC236}">
                <a16:creationId xmlns:a16="http://schemas.microsoft.com/office/drawing/2014/main" id="{B7B2EDF5-C854-059D-B0D7-2797B0DAC9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408940" y="1"/>
            <a:ext cx="780602" cy="894734"/>
          </a:xfrm>
          <a:prstGeom prst="rect">
            <a:avLst/>
          </a:prstGeom>
        </p:spPr>
      </p:pic>
      <p:pic>
        <p:nvPicPr>
          <p:cNvPr id="14" name="Picture 13" descr="A black and white sign with black text&#10;&#10;Description automatically generated">
            <a:extLst>
              <a:ext uri="{FF2B5EF4-FFF2-40B4-BE49-F238E27FC236}">
                <a16:creationId xmlns:a16="http://schemas.microsoft.com/office/drawing/2014/main" id="{F77A6882-AFA7-0B9C-463B-3FDC91D9D43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849866" cy="681037"/>
          </a:xfrm>
          <a:prstGeom prst="rect">
            <a:avLst/>
          </a:prstGeom>
        </p:spPr>
      </p:pic>
    </p:spTree>
    <p:extLst>
      <p:ext uri="{BB962C8B-B14F-4D97-AF65-F5344CB8AC3E}">
        <p14:creationId xmlns:p14="http://schemas.microsoft.com/office/powerpoint/2010/main" val="390058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uniform with a hat&#10;&#10;Description automatically generated">
            <a:extLst>
              <a:ext uri="{FF2B5EF4-FFF2-40B4-BE49-F238E27FC236}">
                <a16:creationId xmlns:a16="http://schemas.microsoft.com/office/drawing/2014/main" id="{22628B1E-8FEF-81B5-3C2C-F644CE153D49}"/>
              </a:ext>
            </a:extLst>
          </p:cNvPr>
          <p:cNvPicPr>
            <a:picLocks noChangeAspect="1"/>
          </p:cNvPicPr>
          <p:nvPr/>
        </p:nvPicPr>
        <p:blipFill rotWithShape="1">
          <a:blip r:embed="rId2">
            <a:extLst>
              <a:ext uri="{28A0092B-C50C-407E-A947-70E740481C1C}">
                <a14:useLocalDpi xmlns:a14="http://schemas.microsoft.com/office/drawing/2010/main" val="0"/>
              </a:ext>
            </a:extLst>
          </a:blip>
          <a:srcRect t="967" r="10371" b="812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AF3DB6-6FD0-058E-C354-A4284A8A7D7C}"/>
              </a:ext>
            </a:extLst>
          </p:cNvPr>
          <p:cNvSpPr>
            <a:spLocks noGrp="1"/>
          </p:cNvSpPr>
          <p:nvPr>
            <p:ph type="ctrTitle"/>
          </p:nvPr>
        </p:nvSpPr>
        <p:spPr>
          <a:xfrm>
            <a:off x="477981" y="1397671"/>
            <a:ext cx="4023358" cy="2890684"/>
          </a:xfrm>
        </p:spPr>
        <p:txBody>
          <a:bodyPr anchor="b">
            <a:noAutofit/>
          </a:bodyPr>
          <a:lstStyle/>
          <a:p>
            <a:pPr algn="l"/>
            <a:r>
              <a:rPr lang="en-US" sz="8000">
                <a:cs typeface="Times New Roman" panose="02020603050405020304" pitchFamily="18" charset="0"/>
              </a:rPr>
              <a:t>Taras </a:t>
            </a:r>
            <a:br>
              <a:rPr lang="en-US" sz="8000">
                <a:cs typeface="Times New Roman" panose="02020603050405020304" pitchFamily="18" charset="0"/>
              </a:rPr>
            </a:br>
            <a:r>
              <a:rPr lang="en-US" sz="8000">
                <a:cs typeface="Times New Roman" panose="02020603050405020304" pitchFamily="18" charset="0"/>
              </a:rPr>
              <a:t>and </a:t>
            </a:r>
            <a:br>
              <a:rPr lang="en-US" sz="8000">
                <a:cs typeface="Times New Roman" panose="02020603050405020304" pitchFamily="18" charset="0"/>
              </a:rPr>
            </a:br>
            <a:r>
              <a:rPr lang="en-US" sz="8000">
                <a:cs typeface="Times New Roman" panose="02020603050405020304" pitchFamily="18" charset="0"/>
              </a:rPr>
              <a:t>Maxim</a:t>
            </a:r>
            <a:endParaRPr lang="en-CA" sz="8000">
              <a:cs typeface="Times New Roman" panose="02020603050405020304" pitchFamily="18" charset="0"/>
            </a:endParaRPr>
          </a:p>
        </p:txBody>
      </p:sp>
      <p:sp>
        <p:nvSpPr>
          <p:cNvPr id="3" name="Subtitle 2">
            <a:extLst>
              <a:ext uri="{FF2B5EF4-FFF2-40B4-BE49-F238E27FC236}">
                <a16:creationId xmlns:a16="http://schemas.microsoft.com/office/drawing/2014/main" id="{95B73A98-AACE-B850-5425-0550AA6946B3}"/>
              </a:ext>
            </a:extLst>
          </p:cNvPr>
          <p:cNvSpPr>
            <a:spLocks noGrp="1"/>
          </p:cNvSpPr>
          <p:nvPr>
            <p:ph type="subTitle" idx="1"/>
          </p:nvPr>
        </p:nvSpPr>
        <p:spPr>
          <a:xfrm>
            <a:off x="477980" y="5060342"/>
            <a:ext cx="4023359" cy="1020719"/>
          </a:xfrm>
        </p:spPr>
        <p:txBody>
          <a:bodyPr>
            <a:noAutofit/>
          </a:bodyPr>
          <a:lstStyle/>
          <a:p>
            <a:pPr algn="l"/>
            <a:r>
              <a:rPr lang="en-US" sz="4000"/>
              <a:t>Digging the Well</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039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map of the battle of the crimean peninsula&#10;&#10;Description automatically generated">
            <a:extLst>
              <a:ext uri="{FF2B5EF4-FFF2-40B4-BE49-F238E27FC236}">
                <a16:creationId xmlns:a16="http://schemas.microsoft.com/office/drawing/2014/main" id="{772C8D65-309E-08CF-2055-FECDA29287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0162" y="0"/>
            <a:ext cx="8365386" cy="6943271"/>
          </a:xfrm>
          <a:prstGeom prst="rect">
            <a:avLst/>
          </a:prstGeom>
        </p:spPr>
      </p:pic>
    </p:spTree>
    <p:extLst>
      <p:ext uri="{BB962C8B-B14F-4D97-AF65-F5344CB8AC3E}">
        <p14:creationId xmlns:p14="http://schemas.microsoft.com/office/powerpoint/2010/main" val="1592211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76434" y="188844"/>
            <a:ext cx="7519088" cy="651013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Come on, let’s write some poems again.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Secretly, of course. Come 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While something novel forms a basis,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Let’s refurbish God’s old tale.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Or… how to tell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Without lying. Let’s again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Curse fate and people.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People, so they’ll show respect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And know 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Fate, so she won’t slumber,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So she may take good care of 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But you see the fix she’s put us 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Indifferently, she left a child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At a crossroads,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And he’s poor, young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663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614973" y="119270"/>
            <a:ext cx="7519088" cy="6470374"/>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But with whitened whiskers,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Just a kid, of course,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And he softly hobbled off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To live beneath a foreign fence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Far beyond the Urals.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He found himself amid a desert,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He found himself in bondage…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How, cruel fate, can one not curse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I won’t curse you, fate,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Instead I’ll hide behind the ramparts.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And I’ll secretly write poems,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I’ll roam the world,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And I’ll expect you, my fate,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As a guest in bondage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From beyond the mighty Dnipro!</a:t>
            </a:r>
          </a:p>
        </p:txBody>
      </p:sp>
    </p:spTree>
    <p:extLst>
      <p:ext uri="{BB962C8B-B14F-4D97-AF65-F5344CB8AC3E}">
        <p14:creationId xmlns:p14="http://schemas.microsoft.com/office/powerpoint/2010/main" val="7020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769859EF-A290-A873-6957-E4FD83B803DB}"/>
              </a:ext>
            </a:extLst>
          </p:cNvPr>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2418735" y="-384313"/>
            <a:ext cx="6270446" cy="8291498"/>
          </a:xfrm>
          <a:prstGeom prst="rect">
            <a:avLst/>
          </a:prstGeom>
        </p:spPr>
      </p:pic>
      <p:sp>
        <p:nvSpPr>
          <p:cNvPr id="2" name="Title 1">
            <a:extLst>
              <a:ext uri="{FF2B5EF4-FFF2-40B4-BE49-F238E27FC236}">
                <a16:creationId xmlns:a16="http://schemas.microsoft.com/office/drawing/2014/main" id="{2A08AC48-603C-3B58-CC8A-3920183E016C}"/>
              </a:ext>
            </a:extLst>
          </p:cNvPr>
          <p:cNvSpPr>
            <a:spLocks noGrp="1"/>
          </p:cNvSpPr>
          <p:nvPr>
            <p:ph type="title"/>
          </p:nvPr>
        </p:nvSpPr>
        <p:spPr>
          <a:xfrm>
            <a:off x="2015612" y="134992"/>
            <a:ext cx="7757653" cy="572931"/>
          </a:xfrm>
        </p:spPr>
        <p:txBody>
          <a:bodyPr>
            <a:normAutofit/>
          </a:bodyPr>
          <a:lstStyle/>
          <a:p>
            <a:r>
              <a:rPr lang="en-US" sz="2400"/>
              <a:t>Letter to A. Lyzohub. Oct 22, 1847. Orsk fortress</a:t>
            </a:r>
            <a:endParaRPr lang="en-CA" sz="2400"/>
          </a:p>
        </p:txBody>
      </p:sp>
      <p:sp>
        <p:nvSpPr>
          <p:cNvPr id="3" name="Content Placeholder 2">
            <a:extLst>
              <a:ext uri="{FF2B5EF4-FFF2-40B4-BE49-F238E27FC236}">
                <a16:creationId xmlns:a16="http://schemas.microsoft.com/office/drawing/2014/main" id="{54F51128-22BA-0292-B7B7-C18CF056F1D9}"/>
              </a:ext>
            </a:extLst>
          </p:cNvPr>
          <p:cNvSpPr>
            <a:spLocks noGrp="1"/>
          </p:cNvSpPr>
          <p:nvPr>
            <p:ph idx="1"/>
          </p:nvPr>
        </p:nvSpPr>
        <p:spPr>
          <a:xfrm>
            <a:off x="838201" y="707923"/>
            <a:ext cx="10223090" cy="2721077"/>
          </a:xfrm>
        </p:spPr>
        <p:txBody>
          <a:bodyPr>
            <a:noAutofit/>
          </a:bodyPr>
          <a:lstStyle/>
          <a:p>
            <a:pPr marL="0" indent="0">
              <a:lnSpc>
                <a:spcPct val="100000"/>
              </a:lnSpc>
              <a:spcBef>
                <a:spcPts val="0"/>
              </a:spcBef>
              <a:buNone/>
            </a:pPr>
            <a:r>
              <a:rPr lang="ru-RU" sz="2200">
                <a:latin typeface="Times New Roman" panose="02020603050405020304" pitchFamily="18" charset="0"/>
                <a:cs typeface="Times New Roman" panose="02020603050405020304" pitchFamily="18" charset="0"/>
              </a:rPr>
              <a:t>На другий день, як я од вас поїхав, мене арестовали в Києві, на десятий — посадили в каземат в Петерб[урзі], а через три місяці я опинився в Орской крепости в салдатській сірій шинелі, чи не диво, скажете! Отже воно так. І я тепер точнісінький, як той москаль, що змальовав Кузьма Трохимович </a:t>
            </a:r>
            <a:r>
              <a:rPr lang="uk-UA" sz="2200">
                <a:latin typeface="Times New Roman" panose="02020603050405020304" pitchFamily="18" charset="0"/>
                <a:cs typeface="Times New Roman" panose="02020603050405020304" pitchFamily="18" charset="0"/>
              </a:rPr>
              <a:t>(Основ’яненко. </a:t>
            </a:r>
            <a:r>
              <a:rPr lang="en-US" sz="2200">
                <a:latin typeface="Times New Roman" panose="02020603050405020304" pitchFamily="18" charset="0"/>
                <a:cs typeface="Times New Roman" panose="02020603050405020304" pitchFamily="18" charset="0"/>
              </a:rPr>
              <a:t>“</a:t>
            </a:r>
            <a:r>
              <a:rPr lang="uk-UA" sz="2200">
                <a:latin typeface="Times New Roman" panose="02020603050405020304" pitchFamily="18" charset="0"/>
                <a:cs typeface="Times New Roman" panose="02020603050405020304" pitchFamily="18" charset="0"/>
              </a:rPr>
              <a:t>Салдацький партрет</a:t>
            </a:r>
            <a:r>
              <a:rPr lang="en-US" sz="2200">
                <a:latin typeface="Times New Roman" panose="02020603050405020304" pitchFamily="18" charset="0"/>
                <a:cs typeface="Times New Roman" panose="02020603050405020304" pitchFamily="18" charset="0"/>
              </a:rPr>
              <a:t>”</a:t>
            </a:r>
            <a:r>
              <a:rPr lang="uk-UA" sz="2200">
                <a:latin typeface="Times New Roman" panose="02020603050405020304" pitchFamily="18" charset="0"/>
                <a:cs typeface="Times New Roman" panose="02020603050405020304" pitchFamily="18" charset="0"/>
              </a:rPr>
              <a:t>)</a:t>
            </a:r>
            <a:r>
              <a:rPr lang="en-US" sz="2200">
                <a:latin typeface="Times New Roman" panose="02020603050405020304" pitchFamily="18" charset="0"/>
                <a:cs typeface="Times New Roman" panose="02020603050405020304" pitchFamily="18" charset="0"/>
              </a:rPr>
              <a:t> </a:t>
            </a:r>
            <a:r>
              <a:rPr lang="ru-RU" sz="2200">
                <a:latin typeface="Times New Roman" panose="02020603050405020304" pitchFamily="18" charset="0"/>
                <a:cs typeface="Times New Roman" panose="02020603050405020304" pitchFamily="18" charset="0"/>
              </a:rPr>
              <a:t>панові</a:t>
            </a:r>
            <a:r>
              <a:rPr lang="en-US" sz="2200">
                <a:latin typeface="Times New Roman" panose="02020603050405020304" pitchFamily="18" charset="0"/>
                <a:cs typeface="Times New Roman" panose="02020603050405020304" pitchFamily="18" charset="0"/>
              </a:rPr>
              <a:t>..</a:t>
            </a:r>
            <a:r>
              <a:rPr lang="ru-RU" sz="2200">
                <a:latin typeface="Times New Roman" panose="02020603050405020304" pitchFamily="18" charset="0"/>
                <a:cs typeface="Times New Roman" panose="02020603050405020304" pitchFamily="18" charset="0"/>
              </a:rPr>
              <a:t>. От вам і кобзар! позабирав грошики та й шморгнув за Урал до киргиза гуляти. Гуляю! бодай нікому не довелося так гуляти, а що маємо робить! Треба хилитися, куда нагинає доля. </a:t>
            </a:r>
            <a:endParaRPr lang="en-CA" sz="22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EF620C2-7F39-1B14-23BF-DEC82A7706A6}"/>
              </a:ext>
            </a:extLst>
          </p:cNvPr>
          <p:cNvSpPr txBox="1"/>
          <p:nvPr/>
        </p:nvSpPr>
        <p:spPr>
          <a:xfrm>
            <a:off x="589936" y="3441680"/>
            <a:ext cx="11307096" cy="3046988"/>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On the second day after I left you, I was arrested in Kyiv, on the tenth I was put in a prison cell in St. Petersburg, and three months later I found myself in the Orsk fortress in a soldier's gray overcoat. A great wonder, you might say! But it is so. And now I am precisely like that Moskal that Kuzma Trochymovych (painter in Kvitka Osnovianenko’s story, “The Soldier’s Portrait”) drew for the gentleman... There’s a kobzar for you! </a:t>
            </a:r>
            <a:r>
              <a:rPr lang="ru-RU"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took the money and ran off across the Urals to have some fun with the Kyrgyz people. Having fun, indeed! may no one ever have this much fun! But what can you do? Bend in the direction fate pushes.</a:t>
            </a:r>
            <a:endParaRPr lang="en-CA"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1379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86BC-CE52-13C7-E7E0-C8DAA4D1F736}"/>
              </a:ext>
            </a:extLst>
          </p:cNvPr>
          <p:cNvSpPr>
            <a:spLocks noGrp="1"/>
          </p:cNvSpPr>
          <p:nvPr>
            <p:ph type="title"/>
          </p:nvPr>
        </p:nvSpPr>
        <p:spPr>
          <a:xfrm>
            <a:off x="2067338" y="119271"/>
            <a:ext cx="9286461" cy="715616"/>
          </a:xfrm>
        </p:spPr>
        <p:txBody>
          <a:bodyPr>
            <a:normAutofit/>
          </a:bodyPr>
          <a:lstStyle/>
          <a:p>
            <a:r>
              <a:rPr lang="en-US" sz="3200"/>
              <a:t>The Soldier’s Well, summary</a:t>
            </a:r>
            <a:endParaRPr lang="en-CA" sz="3200"/>
          </a:p>
        </p:txBody>
      </p:sp>
      <p:sp>
        <p:nvSpPr>
          <p:cNvPr id="3" name="Content Placeholder 2">
            <a:extLst>
              <a:ext uri="{FF2B5EF4-FFF2-40B4-BE49-F238E27FC236}">
                <a16:creationId xmlns:a16="http://schemas.microsoft.com/office/drawing/2014/main" id="{DD09CC8B-F7A4-6AD7-CF76-CC38CD2E5C28}"/>
              </a:ext>
            </a:extLst>
          </p:cNvPr>
          <p:cNvSpPr>
            <a:spLocks noGrp="1"/>
          </p:cNvSpPr>
          <p:nvPr>
            <p:ph idx="1"/>
          </p:nvPr>
        </p:nvSpPr>
        <p:spPr>
          <a:xfrm>
            <a:off x="218661" y="834887"/>
            <a:ext cx="11887200" cy="5814391"/>
          </a:xfrm>
        </p:spPr>
        <p:txBody>
          <a:bodyPr>
            <a:noAutofit/>
          </a:bodyPr>
          <a:lstStyle/>
          <a:p>
            <a:pPr marL="457200" indent="-457200">
              <a:spcBef>
                <a:spcPts val="200"/>
              </a:spcBef>
              <a:buFont typeface="Arial" panose="020B0604020202020204" pitchFamily="34" charset="0"/>
              <a:buChar char="•"/>
            </a:pPr>
            <a:r>
              <a:rPr lang="en-US" sz="2600"/>
              <a:t>1–10 Life isn’t worth it ... so ... write this down:</a:t>
            </a:r>
          </a:p>
          <a:p>
            <a:pPr marL="457200" indent="-457200">
              <a:spcBef>
                <a:spcPts val="200"/>
              </a:spcBef>
              <a:buFont typeface="Arial" panose="020B0604020202020204" pitchFamily="34" charset="0"/>
              <a:buChar char="•"/>
            </a:pPr>
            <a:r>
              <a:rPr lang="en-US" sz="2600"/>
              <a:t>10–28 widow with two children daughter Kateryna, and son</a:t>
            </a:r>
          </a:p>
          <a:p>
            <a:pPr marL="457200" indent="-457200">
              <a:spcBef>
                <a:spcPts val="200"/>
              </a:spcBef>
              <a:buFont typeface="Arial" panose="020B0604020202020204" pitchFamily="34" charset="0"/>
              <a:buChar char="•"/>
            </a:pPr>
            <a:r>
              <a:rPr lang="en-US" sz="2600"/>
              <a:t>29–41 the orphan, name: Maxim, turns out to be a productive man, marries Kateryna</a:t>
            </a:r>
          </a:p>
          <a:p>
            <a:pPr marL="457200" indent="-457200">
              <a:lnSpc>
                <a:spcPct val="100000"/>
              </a:lnSpc>
              <a:spcBef>
                <a:spcPts val="200"/>
              </a:spcBef>
              <a:buFont typeface="Arial" panose="020B0604020202020204" pitchFamily="34" charset="0"/>
              <a:buChar char="•"/>
            </a:pPr>
            <a:r>
              <a:rPr lang="en-US" sz="2600"/>
              <a:t>48–60 Life is good, the key is love, but love yourself too</a:t>
            </a:r>
          </a:p>
          <a:p>
            <a:pPr marL="457200" indent="-457200">
              <a:spcBef>
                <a:spcPts val="200"/>
              </a:spcBef>
              <a:buFont typeface="Arial" panose="020B0604020202020204" pitchFamily="34" charset="0"/>
              <a:buChar char="•"/>
            </a:pPr>
            <a:r>
              <a:rPr lang="en-US" sz="2600"/>
              <a:t>61–88 Young marrieds live well and prosper, jealous neighbors burn down their house</a:t>
            </a:r>
          </a:p>
          <a:p>
            <a:pPr marL="457200" indent="-457200">
              <a:spcBef>
                <a:spcPts val="200"/>
              </a:spcBef>
              <a:buFont typeface="Arial" panose="020B0604020202020204" pitchFamily="34" charset="0"/>
              <a:buChar char="•"/>
            </a:pPr>
            <a:r>
              <a:rPr lang="en-US" sz="2600"/>
              <a:t>100–135 What to do now? Kids died in fire, Kateryna ran off with moskals</a:t>
            </a:r>
          </a:p>
          <a:p>
            <a:pPr marL="457200" indent="-457200">
              <a:spcBef>
                <a:spcPts val="200"/>
              </a:spcBef>
              <a:buFont typeface="Arial" panose="020B0604020202020204" pitchFamily="34" charset="0"/>
              <a:buChar char="•"/>
            </a:pPr>
            <a:r>
              <a:rPr lang="en-US" sz="2600"/>
              <a:t>137 Now write this: conscription! Maxim volunteers to save the widow’s son</a:t>
            </a:r>
          </a:p>
          <a:p>
            <a:pPr marL="457200" indent="-457200">
              <a:spcBef>
                <a:spcPts val="200"/>
              </a:spcBef>
              <a:buFont typeface="Arial" panose="020B0604020202020204" pitchFamily="34" charset="0"/>
              <a:buChar char="•"/>
            </a:pPr>
            <a:r>
              <a:rPr lang="en-US" sz="2600"/>
              <a:t>151–170 two voices, literate and dark (темні), do the poor actually have a life? Love?</a:t>
            </a:r>
          </a:p>
          <a:p>
            <a:pPr marL="457200" indent="-457200">
              <a:spcBef>
                <a:spcPts val="200"/>
              </a:spcBef>
              <a:buFont typeface="Arial" panose="020B0604020202020204" pitchFamily="34" charset="0"/>
              <a:buChar char="•"/>
            </a:pPr>
            <a:r>
              <a:rPr lang="en-US" sz="2600"/>
              <a:t>171–206 Maxim into the army, no one to pity him, story of Kateryna, rumors, song</a:t>
            </a:r>
          </a:p>
          <a:p>
            <a:pPr marL="457200" indent="-457200">
              <a:spcBef>
                <a:spcPts val="200"/>
              </a:spcBef>
              <a:buFont typeface="Arial" panose="020B0604020202020204" pitchFamily="34" charset="0"/>
              <a:buChar char="•"/>
            </a:pPr>
            <a:r>
              <a:rPr lang="en-US" sz="2600"/>
              <a:t>203–242 Maxim returns legless, lives with and assists cantor --- he can now read</a:t>
            </a:r>
          </a:p>
          <a:p>
            <a:pPr marL="457200" indent="-457200">
              <a:spcBef>
                <a:spcPts val="200"/>
              </a:spcBef>
              <a:buFont typeface="Arial" panose="020B0604020202020204" pitchFamily="34" charset="0"/>
              <a:buChar char="•"/>
            </a:pPr>
            <a:r>
              <a:rPr lang="en-US" sz="2600"/>
              <a:t>245–290 Maxim accepts his fate, everything is from God. Digs a well </a:t>
            </a:r>
          </a:p>
          <a:p>
            <a:pPr marL="457200" indent="-457200">
              <a:spcBef>
                <a:spcPts val="200"/>
              </a:spcBef>
              <a:buFont typeface="Arial" panose="020B0604020202020204" pitchFamily="34" charset="0"/>
              <a:buChar char="•"/>
            </a:pPr>
            <a:r>
              <a:rPr lang="en-US" sz="2600"/>
              <a:t>298–300 Live thus, you incompletely learned, and life will not be unwanted</a:t>
            </a:r>
            <a:endParaRPr lang="en-CA" sz="2600"/>
          </a:p>
        </p:txBody>
      </p:sp>
    </p:spTree>
    <p:extLst>
      <p:ext uri="{BB962C8B-B14F-4D97-AF65-F5344CB8AC3E}">
        <p14:creationId xmlns:p14="http://schemas.microsoft.com/office/powerpoint/2010/main" val="2652415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9E517-588D-EEAA-7E78-4FD8E4AD3B89}"/>
              </a:ext>
            </a:extLst>
          </p:cNvPr>
          <p:cNvPicPr>
            <a:picLocks noChangeAspect="1"/>
          </p:cNvPicPr>
          <p:nvPr/>
        </p:nvPicPr>
        <p:blipFill>
          <a:blip r:embed="rId2">
            <a:alphaModFix amt="30000"/>
          </a:blip>
          <a:stretch>
            <a:fillRect/>
          </a:stretch>
        </p:blipFill>
        <p:spPr>
          <a:xfrm>
            <a:off x="5310143" y="-937557"/>
            <a:ext cx="7154051" cy="9157184"/>
          </a:xfrm>
          <a:prstGeom prst="rect">
            <a:avLst/>
          </a:prstGeom>
        </p:spPr>
      </p:pic>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061884" y="0"/>
            <a:ext cx="8496519" cy="6858000"/>
          </a:xfrm>
        </p:spPr>
        <p:txBody>
          <a:bodyPr>
            <a:noAutofit/>
          </a:bodyPr>
          <a:lstStyle/>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	</a:t>
            </a:r>
            <a:r>
              <a:rPr lang="ru-RU" sz="3200">
                <a:latin typeface="Times New Roman" panose="02020603050405020304" pitchFamily="18" charset="0"/>
                <a:cs typeface="Times New Roman" panose="02020603050405020304" pitchFamily="18" charset="0"/>
              </a:rPr>
              <a:t>Москалева криниця</a:t>
            </a:r>
            <a:endParaRPr lang="en-US" sz="320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ru-RU"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 Не варт, єй-богу, жить на світі!..</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 То йди топись! — А жінка! Діти?</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 Ото ж то, бачиш, не бреши!</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А сядь лишень та напиши</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Оцю бувальщину... То, може,</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Інако скажете, небоже.</a:t>
            </a:r>
          </a:p>
          <a:p>
            <a:pPr marL="0" indent="0">
              <a:lnSpc>
                <a:spcPct val="100000"/>
              </a:lnSpc>
              <a:spcBef>
                <a:spcPts val="0"/>
              </a:spcBef>
              <a:buNone/>
            </a:pPr>
            <a:endParaRPr lang="ru-RU"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Пиши отак: було</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Село.</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Та щоб не лізти на чужину,</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Пиши: у нас на Україні.</a:t>
            </a:r>
            <a:endParaRPr lang="en-CA"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37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0"/>
            <a:ext cx="6475480" cy="6858000"/>
          </a:xfrm>
        </p:spPr>
        <p:txBody>
          <a:bodyPr>
            <a:noAutofit/>
          </a:bodyPr>
          <a:lstStyle/>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	Soldier's Well</a:t>
            </a:r>
          </a:p>
          <a:p>
            <a:pPr marL="0" indent="0">
              <a:lnSpc>
                <a:spcPct val="100000"/>
              </a:lnSpc>
              <a:spcBef>
                <a:spcPts val="0"/>
              </a:spcBef>
              <a:buNone/>
            </a:pPr>
            <a:endParaRPr lang="en-US"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Life on earth, by God,</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Ain’t worth it!..”</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“Then go drown yourself!”</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“And the wife! The kids?”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“So there, you see, don’t lie!</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Just sit and write this tale… Perhaps,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Poor chap, you’ll say things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In a different way.”</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Write like this: there was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 village —</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And not to crawl to foreign lands,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Write — in our Ukraine.</a:t>
            </a:r>
            <a:endParaRPr lang="en-CA"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6122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0"/>
            <a:ext cx="7787872" cy="6858000"/>
          </a:xfrm>
        </p:spPr>
        <p:txBody>
          <a:bodyPr>
            <a:noAutofit/>
          </a:bodyPr>
          <a:lstStyle/>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Indeed in that same village,			</a:t>
            </a:r>
            <a:r>
              <a:rPr lang="en-CA" sz="1800" b="0" i="0" u="none" strike="noStrike" baseline="0"/>
              <a:t>(29–41)</a:t>
            </a:r>
            <a:endParaRPr lang="en-US"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 hardworking orphan</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(For orphans everywhere are lazy)</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Grew up as a hireling,</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As if he were a father’s child!</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One way or another</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The pauper earned some cash,</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Bought some clothes, an overcoat,</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And out of nowhere on that orphan’s kopeck,</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Bought a little house and orchard. …</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He made a beeline to the widow</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To get some wedding scarves!</a:t>
            </a:r>
          </a:p>
        </p:txBody>
      </p:sp>
    </p:spTree>
    <p:extLst>
      <p:ext uri="{BB962C8B-B14F-4D97-AF65-F5344CB8AC3E}">
        <p14:creationId xmlns:p14="http://schemas.microsoft.com/office/powerpoint/2010/main" val="3092834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0"/>
            <a:ext cx="7787872" cy="6858000"/>
          </a:xfrm>
        </p:spPr>
        <p:txBody>
          <a:bodyPr>
            <a:noAutofit/>
          </a:bodyPr>
          <a:lstStyle/>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The widow’s tears dried up.</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uk-U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48</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uk-U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60</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That, my friend, is how to live,</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Life on earth will then be happy.</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Life on earth will be worth living,</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When you have someone to love.</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Though this they say as well, poor chap:</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Love yourself, and God will help.</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But when it’s time to die?</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Do you croak on all your cash?</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No, poor chap!</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Love — the blessing of the Lord!</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Love, my friend, your wife, your kids;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Share your income with the poor,</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It will be easier to earn.</a:t>
            </a:r>
            <a:endParaRPr lang="uk-UA"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29923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0"/>
            <a:ext cx="6254040" cy="6858000"/>
          </a:xfrm>
        </p:spPr>
        <p:txBody>
          <a:bodyPr>
            <a:noAutofit/>
          </a:bodyPr>
          <a:lstStyle/>
          <a:p>
            <a:pPr>
              <a:lnSpc>
                <a:spcPct val="100000"/>
              </a:lnSpc>
              <a:spcBef>
                <a:spcPts val="0"/>
              </a:spcBef>
            </a:pPr>
            <a:r>
              <a:rPr lang="en-US" sz="2200">
                <a:latin typeface="Times New Roman" panose="02020603050405020304" pitchFamily="18" charset="0"/>
                <a:cs typeface="Times New Roman" panose="02020603050405020304" pitchFamily="18" charset="0"/>
              </a:rPr>
              <a:t>Such dark and shifty deeds		</a:t>
            </a:r>
            <a:r>
              <a:rPr lang="en-CA" sz="1800" b="0" i="0" u="none" strike="noStrike" baseline="0"/>
              <a:t> (</a:t>
            </a:r>
            <a:r>
              <a:rPr lang="uk-UA" sz="1800" b="0" i="0" u="none" strike="noStrike" baseline="0"/>
              <a:t>151</a:t>
            </a:r>
            <a:r>
              <a:rPr lang="en-CA" sz="1800" b="0" i="0" u="none" strike="noStrike" baseline="0"/>
              <a:t>–</a:t>
            </a:r>
            <a:r>
              <a:rPr lang="uk-UA" sz="1800" b="0" i="0" u="none" strike="noStrike" baseline="0"/>
              <a:t>70</a:t>
            </a:r>
            <a:r>
              <a:rPr lang="en-CA" sz="1800" b="0" i="0" u="none" strike="noStrike" baseline="0"/>
              <a:t>)</a:t>
            </a:r>
            <a:endParaRPr lang="en-US" sz="18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Occur upon this world!</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And you, the literate,</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Should be beaten,</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So you don’t shout, “Ah! Allah!</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Life on earth ain’t worth it!”</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Why, confound it,</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Don’t the simple shout?</a:t>
            </a:r>
          </a:p>
          <a:p>
            <a:pPr marL="0" indent="0" algn="r">
              <a:lnSpc>
                <a:spcPct val="100000"/>
              </a:lnSpc>
              <a:spcBef>
                <a:spcPts val="0"/>
              </a:spcBef>
              <a:buNone/>
            </a:pPr>
            <a:r>
              <a:rPr lang="en-US" sz="2200">
                <a:latin typeface="Times New Roman" panose="02020603050405020304" pitchFamily="18" charset="0"/>
                <a:cs typeface="Times New Roman" panose="02020603050405020304" pitchFamily="18" charset="0"/>
              </a:rPr>
              <a:t>2	</a:t>
            </a:r>
            <a:r>
              <a:rPr lang="en-US" sz="2200">
                <a:latin typeface="+mn-lt"/>
                <a:cs typeface="Times New Roman" panose="02020603050405020304" pitchFamily="18" charset="0"/>
              </a:rPr>
              <a:t>But do they really live? And do they know,</a:t>
            </a:r>
          </a:p>
          <a:p>
            <a:pPr marL="0" indent="0" algn="r">
              <a:lnSpc>
                <a:spcPct val="100000"/>
              </a:lnSpc>
              <a:spcBef>
                <a:spcPts val="0"/>
              </a:spcBef>
              <a:buNone/>
            </a:pPr>
            <a:r>
              <a:rPr lang="en-US" sz="2200">
                <a:latin typeface="+mn-lt"/>
                <a:cs typeface="Times New Roman" panose="02020603050405020304" pitchFamily="18" charset="0"/>
              </a:rPr>
              <a:t>	As you once said, of love and blessings?</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What, what? I can’t quite hear…</a:t>
            </a:r>
          </a:p>
          <a:p>
            <a:pPr marL="0" indent="0" algn="r">
              <a:lnSpc>
                <a:spcPct val="100000"/>
              </a:lnSpc>
              <a:spcBef>
                <a:spcPts val="0"/>
              </a:spcBef>
              <a:buNone/>
            </a:pPr>
            <a:r>
              <a:rPr lang="en-US" sz="2200">
                <a:latin typeface="+mj-lt"/>
                <a:cs typeface="Times New Roman" panose="02020603050405020304" pitchFamily="18" charset="0"/>
              </a:rPr>
              <a:t>2		They, I tell you, all will sprout.</a:t>
            </a:r>
          </a:p>
          <a:p>
            <a:pPr marL="0" indent="0" algn="r">
              <a:lnSpc>
                <a:spcPct val="100000"/>
              </a:lnSpc>
              <a:spcBef>
                <a:spcPts val="0"/>
              </a:spcBef>
              <a:buNone/>
            </a:pPr>
            <a:r>
              <a:rPr lang="en-US" sz="2200">
                <a:latin typeface="+mj-lt"/>
                <a:cs typeface="Times New Roman" panose="02020603050405020304" pitchFamily="18" charset="0"/>
              </a:rPr>
              <a:t> 	Or, as you put it, grow,</a:t>
            </a:r>
          </a:p>
          <a:p>
            <a:pPr marL="0" indent="0" algn="r">
              <a:lnSpc>
                <a:spcPct val="100000"/>
              </a:lnSpc>
              <a:spcBef>
                <a:spcPts val="0"/>
              </a:spcBef>
              <a:buNone/>
            </a:pPr>
            <a:r>
              <a:rPr lang="en-US" sz="2200">
                <a:latin typeface="+mj-lt"/>
                <a:cs typeface="Times New Roman" panose="02020603050405020304" pitchFamily="18" charset="0"/>
              </a:rPr>
              <a:t>	Like cabbage in a garden.</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Suppose indeed they do not live…</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But you don’t let them live,</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Because you all live for yourselves,</a:t>
            </a:r>
          </a:p>
          <a:p>
            <a:pPr marL="0" indent="0">
              <a:lnSpc>
                <a:spcPct val="100000"/>
              </a:lnSpc>
              <a:spcBef>
                <a:spcPts val="0"/>
              </a:spcBef>
              <a:buNone/>
            </a:pPr>
            <a:r>
              <a:rPr lang="en-US" sz="2200">
                <a:latin typeface="Times New Roman" panose="02020603050405020304" pitchFamily="18" charset="0"/>
                <a:cs typeface="Times New Roman" panose="02020603050405020304" pitchFamily="18" charset="0"/>
              </a:rPr>
              <a:t>Having shut your well-read eyes.</a:t>
            </a:r>
          </a:p>
          <a:p>
            <a:pPr marL="0" indent="0" algn="r">
              <a:lnSpc>
                <a:spcPct val="100000"/>
              </a:lnSpc>
              <a:spcBef>
                <a:spcPts val="0"/>
              </a:spcBef>
              <a:buNone/>
            </a:pPr>
            <a:r>
              <a:rPr lang="en-US" sz="2200">
                <a:latin typeface="+mj-lt"/>
                <a:cs typeface="Times New Roman" panose="02020603050405020304" pitchFamily="18" charset="0"/>
              </a:rPr>
              <a:t>2			So, if we write like this,</a:t>
            </a:r>
          </a:p>
          <a:p>
            <a:pPr marL="0" indent="0" algn="r">
              <a:lnSpc>
                <a:spcPct val="100000"/>
              </a:lnSpc>
              <a:spcBef>
                <a:spcPts val="0"/>
              </a:spcBef>
              <a:buNone/>
            </a:pPr>
            <a:r>
              <a:rPr lang="en-US" sz="2200">
                <a:latin typeface="+mj-lt"/>
                <a:cs typeface="Times New Roman" panose="02020603050405020304" pitchFamily="18" charset="0"/>
              </a:rPr>
              <a:t>	We’ll not finish until evening.</a:t>
            </a:r>
          </a:p>
          <a:p>
            <a:pPr marL="0" indent="0" algn="r">
              <a:lnSpc>
                <a:spcPct val="100000"/>
              </a:lnSpc>
              <a:spcBef>
                <a:spcPts val="0"/>
              </a:spcBef>
              <a:buNone/>
            </a:pP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57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3FA8-C329-2E8C-74AA-E3654348B6DE}"/>
              </a:ext>
            </a:extLst>
          </p:cNvPr>
          <p:cNvSpPr>
            <a:spLocks noGrp="1"/>
          </p:cNvSpPr>
          <p:nvPr>
            <p:ph type="title"/>
          </p:nvPr>
        </p:nvSpPr>
        <p:spPr/>
        <p:txBody>
          <a:bodyPr>
            <a:normAutofit/>
          </a:bodyPr>
          <a:lstStyle/>
          <a:p>
            <a:pPr algn="ctr"/>
            <a:r>
              <a:rPr lang="en-US" sz="5400"/>
              <a:t>Taras and Maxim</a:t>
            </a:r>
            <a:endParaRPr lang="en-CA" sz="5400"/>
          </a:p>
        </p:txBody>
      </p:sp>
      <p:pic>
        <p:nvPicPr>
          <p:cNvPr id="4" name="Content Placeholder 3">
            <a:extLst>
              <a:ext uri="{FF2B5EF4-FFF2-40B4-BE49-F238E27FC236}">
                <a16:creationId xmlns:a16="http://schemas.microsoft.com/office/drawing/2014/main" id="{E052821C-F853-303A-EB35-C588B60BAF0D}"/>
              </a:ext>
            </a:extLst>
          </p:cNvPr>
          <p:cNvPicPr>
            <a:picLocks noGrp="1" noChangeAspect="1"/>
          </p:cNvPicPr>
          <p:nvPr>
            <p:ph idx="1"/>
          </p:nvPr>
        </p:nvPicPr>
        <p:blipFill>
          <a:blip r:embed="rId2"/>
          <a:stretch>
            <a:fillRect/>
          </a:stretch>
        </p:blipFill>
        <p:spPr>
          <a:xfrm>
            <a:off x="1027309" y="2033947"/>
            <a:ext cx="3587301" cy="4484126"/>
          </a:xfrm>
          <a:prstGeom prst="rect">
            <a:avLst/>
          </a:prstGeom>
        </p:spPr>
      </p:pic>
      <p:pic>
        <p:nvPicPr>
          <p:cNvPr id="5" name="Picture 4">
            <a:extLst>
              <a:ext uri="{FF2B5EF4-FFF2-40B4-BE49-F238E27FC236}">
                <a16:creationId xmlns:a16="http://schemas.microsoft.com/office/drawing/2014/main" id="{CC69B75E-0730-658E-5FC0-259FABB36A2E}"/>
              </a:ext>
            </a:extLst>
          </p:cNvPr>
          <p:cNvPicPr>
            <a:picLocks noChangeAspect="1"/>
          </p:cNvPicPr>
          <p:nvPr/>
        </p:nvPicPr>
        <p:blipFill>
          <a:blip r:embed="rId3"/>
          <a:stretch>
            <a:fillRect/>
          </a:stretch>
        </p:blipFill>
        <p:spPr>
          <a:xfrm>
            <a:off x="7080100" y="2033947"/>
            <a:ext cx="3548143" cy="4484127"/>
          </a:xfrm>
          <a:prstGeom prst="rect">
            <a:avLst/>
          </a:prstGeom>
        </p:spPr>
      </p:pic>
    </p:spTree>
    <p:extLst>
      <p:ext uri="{BB962C8B-B14F-4D97-AF65-F5344CB8AC3E}">
        <p14:creationId xmlns:p14="http://schemas.microsoft.com/office/powerpoint/2010/main" val="43375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0"/>
            <a:ext cx="7787872" cy="6858000"/>
          </a:xfrm>
        </p:spPr>
        <p:txBody>
          <a:bodyPr>
            <a:noAutofit/>
          </a:bodyPr>
          <a:lstStyle/>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Whoever walks or rides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800">
                <a:solidFill>
                  <a:prstClr val="black"/>
                </a:solidFill>
              </a:rPr>
              <a:t>294</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800">
                <a:solidFill>
                  <a:prstClr val="black"/>
                </a:solidFill>
              </a:rPr>
              <a:t>30</a:t>
            </a:r>
            <a:r>
              <a:rPr kumimoji="0" lang="uk-U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0</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Does not pass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The verdant oak.</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In its shade they sit,</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Drinking cool fresh water,</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Thinking of Maxim…</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Live that way, you halfwits,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And life will not be boring.	</a:t>
            </a:r>
          </a:p>
        </p:txBody>
      </p:sp>
    </p:spTree>
    <p:extLst>
      <p:ext uri="{BB962C8B-B14F-4D97-AF65-F5344CB8AC3E}">
        <p14:creationId xmlns:p14="http://schemas.microsoft.com/office/powerpoint/2010/main" val="3101581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6C64CB-9BFB-768C-7DDF-66130F21F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35" y="-3313"/>
            <a:ext cx="5446644" cy="7474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8A26B9F-5454-DBA8-8D45-FD7192204D0E}"/>
              </a:ext>
            </a:extLst>
          </p:cNvPr>
          <p:cNvPicPr>
            <a:picLocks noChangeAspect="1"/>
          </p:cNvPicPr>
          <p:nvPr/>
        </p:nvPicPr>
        <p:blipFill>
          <a:blip r:embed="rId4"/>
          <a:stretch>
            <a:fillRect/>
          </a:stretch>
        </p:blipFill>
        <p:spPr>
          <a:xfrm>
            <a:off x="5889872" y="0"/>
            <a:ext cx="5400275" cy="7474429"/>
          </a:xfrm>
          <a:prstGeom prst="rect">
            <a:avLst/>
          </a:prstGeom>
        </p:spPr>
      </p:pic>
    </p:spTree>
    <p:extLst>
      <p:ext uri="{BB962C8B-B14F-4D97-AF65-F5344CB8AC3E}">
        <p14:creationId xmlns:p14="http://schemas.microsoft.com/office/powerpoint/2010/main" val="4089639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C63FE-46AD-B14D-ED9E-8ADB0A24F634}"/>
              </a:ext>
            </a:extLst>
          </p:cNvPr>
          <p:cNvSpPr>
            <a:spLocks noGrp="1"/>
          </p:cNvSpPr>
          <p:nvPr>
            <p:ph type="title"/>
          </p:nvPr>
        </p:nvSpPr>
        <p:spPr>
          <a:xfrm>
            <a:off x="1888434" y="149087"/>
            <a:ext cx="9465365" cy="834887"/>
          </a:xfrm>
        </p:spPr>
        <p:txBody>
          <a:bodyPr>
            <a:normAutofit/>
          </a:bodyPr>
          <a:lstStyle/>
          <a:p>
            <a:r>
              <a:rPr lang="en-US" sz="3200"/>
              <a:t>Varnak, summary</a:t>
            </a:r>
            <a:endParaRPr lang="en-CA" sz="3200"/>
          </a:p>
        </p:txBody>
      </p:sp>
      <p:sp>
        <p:nvSpPr>
          <p:cNvPr id="3" name="Content Placeholder 2">
            <a:extLst>
              <a:ext uri="{FF2B5EF4-FFF2-40B4-BE49-F238E27FC236}">
                <a16:creationId xmlns:a16="http://schemas.microsoft.com/office/drawing/2014/main" id="{1701720F-F692-5619-D0DB-6A8468F025E9}"/>
              </a:ext>
            </a:extLst>
          </p:cNvPr>
          <p:cNvSpPr>
            <a:spLocks noGrp="1"/>
          </p:cNvSpPr>
          <p:nvPr>
            <p:ph idx="1"/>
          </p:nvPr>
        </p:nvSpPr>
        <p:spPr>
          <a:xfrm>
            <a:off x="506896" y="983974"/>
            <a:ext cx="10846904" cy="5192989"/>
          </a:xfrm>
        </p:spPr>
        <p:txBody>
          <a:bodyPr>
            <a:normAutofit fontScale="92500" lnSpcReduction="20000"/>
          </a:bodyPr>
          <a:lstStyle/>
          <a:p>
            <a:pPr marL="457200" indent="-457200">
              <a:buFont typeface="Arial" panose="020B0604020202020204" pitchFamily="34" charset="0"/>
              <a:buChar char="•"/>
            </a:pPr>
            <a:r>
              <a:rPr lang="en-US"/>
              <a:t>1–12 I met an old convict</a:t>
            </a:r>
          </a:p>
          <a:p>
            <a:pPr marL="457200" indent="-457200">
              <a:buFont typeface="Arial" panose="020B0604020202020204" pitchFamily="34" charset="0"/>
              <a:buChar char="•"/>
            </a:pPr>
            <a:r>
              <a:rPr lang="en-US"/>
              <a:t>15–25 Convict says everything is God’s will and mercy</a:t>
            </a:r>
          </a:p>
          <a:p>
            <a:pPr marL="457200" indent="-457200">
              <a:buFont typeface="Arial" panose="020B0604020202020204" pitchFamily="34" charset="0"/>
              <a:buChar char="•"/>
            </a:pPr>
            <a:r>
              <a:rPr lang="en-US"/>
              <a:t>25–35 voice of the poet, keep hope alive, even with tears</a:t>
            </a:r>
          </a:p>
          <a:p>
            <a:pPr marL="457200" indent="-457200">
              <a:buFont typeface="Arial" panose="020B0604020202020204" pitchFamily="34" charset="0"/>
              <a:buChar char="•"/>
            </a:pPr>
            <a:r>
              <a:rPr lang="en-US"/>
              <a:t>36–69 convict’s story, as a young man taken to play with the lord’s children, learned to read and write</a:t>
            </a:r>
          </a:p>
          <a:p>
            <a:pPr marL="457200" indent="-457200">
              <a:buFont typeface="Arial" panose="020B0604020202020204" pitchFamily="34" charset="0"/>
              <a:buChar char="•"/>
            </a:pPr>
            <a:r>
              <a:rPr lang="en-US"/>
              <a:t>55–60 a slave should not know how to read and write</a:t>
            </a:r>
          </a:p>
          <a:p>
            <a:pPr marL="457200" indent="-457200">
              <a:buFont typeface="Arial" panose="020B0604020202020204" pitchFamily="34" charset="0"/>
              <a:buChar char="•"/>
            </a:pPr>
            <a:r>
              <a:rPr lang="en-US"/>
              <a:t>70–96 life as a peasant, met a girl, planned wedding, but the young lordling took her, sent her off as a pokrytka</a:t>
            </a:r>
          </a:p>
          <a:p>
            <a:pPr marL="457200" indent="-457200">
              <a:buFont typeface="Arial" panose="020B0604020202020204" pitchFamily="34" charset="0"/>
              <a:buChar char="•"/>
            </a:pPr>
            <a:r>
              <a:rPr lang="en-US"/>
              <a:t>100–125 I became village scribe, gathered a band and when lordlings held wedding, killed them</a:t>
            </a:r>
          </a:p>
          <a:p>
            <a:pPr marL="457200" indent="-457200">
              <a:buFont typeface="Arial" panose="020B0604020202020204" pitchFamily="34" charset="0"/>
              <a:buChar char="•"/>
            </a:pPr>
            <a:r>
              <a:rPr lang="en-US"/>
              <a:t>140–156 life as a criminal, murdering lords</a:t>
            </a:r>
          </a:p>
          <a:p>
            <a:pPr marL="457200" indent="-457200">
              <a:buFont typeface="Arial" panose="020B0604020202020204" pitchFamily="34" charset="0"/>
              <a:buChar char="•"/>
            </a:pPr>
            <a:r>
              <a:rPr lang="en-US"/>
              <a:t>165–185 convict’s conversion, facing suicide, decides to change and seek judgment for his sins</a:t>
            </a:r>
            <a:endParaRPr lang="en-CA"/>
          </a:p>
        </p:txBody>
      </p:sp>
    </p:spTree>
    <p:extLst>
      <p:ext uri="{BB962C8B-B14F-4D97-AF65-F5344CB8AC3E}">
        <p14:creationId xmlns:p14="http://schemas.microsoft.com/office/powerpoint/2010/main" val="3622553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576470"/>
            <a:ext cx="7519088" cy="5953539"/>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And then they taught them</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800">
                <a:solidFill>
                  <a:prstClr val="black"/>
                </a:solidFill>
              </a:rPr>
              <a:t>5</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uk-U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To be literate. And to my misfortune</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I was taught as well.</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With tears! With blood!</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Thus the learning flowed… Us!</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Those cheaper than a lordly dog,</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To be granted literacy?!</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To pray to God</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And behind a plow to stumble,</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Nothing more,</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Is what the slave should know.</a:t>
            </a:r>
          </a:p>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That’s his destiny.	</a:t>
            </a:r>
          </a:p>
        </p:txBody>
      </p:sp>
    </p:spTree>
    <p:extLst>
      <p:ext uri="{BB962C8B-B14F-4D97-AF65-F5344CB8AC3E}">
        <p14:creationId xmlns:p14="http://schemas.microsoft.com/office/powerpoint/2010/main" val="2077558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76434" y="327991"/>
            <a:ext cx="7519088" cy="620201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atin typeface="Times New Roman" panose="02020603050405020304" pitchFamily="18" charset="0"/>
                <a:cs typeface="Times New Roman" panose="02020603050405020304" pitchFamily="18" charset="0"/>
              </a:rPr>
              <a:t>I went mad, and it was hard	</a:t>
            </a:r>
            <a:r>
              <a:rPr lang="en-US" sz="3200">
                <a:latin typeface="Times New Roman" panose="02020603050405020304" pitchFamily="18" charset="0"/>
                <a:cs typeface="Times New Roman" panose="02020603050405020304" pitchFamily="18" charset="0"/>
              </a:rPr>
              <a:t>	</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57</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uk-U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6</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To live in dens.</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I thought of slicing up myself,</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To roam the world no longer.</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I would have done it,</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But to me, a semi-human,</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A wonder,</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A wondrous wonder happened…</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The day was dawning,</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And with a knife stashed in my boot</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I left the forest in Brovary</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To cut myself to death. I look,</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And our great sacred Kyiv</a:t>
            </a:r>
          </a:p>
          <a:p>
            <a:pPr marL="0" indent="0">
              <a:lnSpc>
                <a:spcPct val="100000"/>
              </a:lnSpc>
              <a:spcBef>
                <a:spcPts val="0"/>
              </a:spcBef>
              <a:buNone/>
            </a:pPr>
            <a:r>
              <a:rPr lang="en-US">
                <a:latin typeface="Times New Roman" panose="02020603050405020304" pitchFamily="18" charset="0"/>
                <a:cs typeface="Times New Roman" panose="02020603050405020304" pitchFamily="18" charset="0"/>
              </a:rPr>
              <a:t>Seems to hover in the sky.</a:t>
            </a:r>
          </a:p>
        </p:txBody>
      </p:sp>
    </p:spTree>
    <p:extLst>
      <p:ext uri="{BB962C8B-B14F-4D97-AF65-F5344CB8AC3E}">
        <p14:creationId xmlns:p14="http://schemas.microsoft.com/office/powerpoint/2010/main" val="3266452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map of the battle of the crimean peninsula&#10;&#10;Description automatically generated">
            <a:extLst>
              <a:ext uri="{FF2B5EF4-FFF2-40B4-BE49-F238E27FC236}">
                <a16:creationId xmlns:a16="http://schemas.microsoft.com/office/drawing/2014/main" id="{772C8D65-309E-08CF-2055-FECDA29287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0162" y="0"/>
            <a:ext cx="8365386" cy="6943271"/>
          </a:xfrm>
          <a:prstGeom prst="rect">
            <a:avLst/>
          </a:prstGeom>
        </p:spPr>
      </p:pic>
    </p:spTree>
    <p:extLst>
      <p:ext uri="{BB962C8B-B14F-4D97-AF65-F5344CB8AC3E}">
        <p14:creationId xmlns:p14="http://schemas.microsoft.com/office/powerpoint/2010/main" val="494548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6D6434-BDCA-D067-1F8C-7E441FFC2090}"/>
              </a:ext>
            </a:extLst>
          </p:cNvPr>
          <p:cNvPicPr>
            <a:picLocks noChangeAspect="1"/>
          </p:cNvPicPr>
          <p:nvPr/>
        </p:nvPicPr>
        <p:blipFill>
          <a:blip r:embed="rId2">
            <a:alphaModFix amt="19000"/>
          </a:blip>
          <a:stretch>
            <a:fillRect/>
          </a:stretch>
        </p:blipFill>
        <p:spPr>
          <a:xfrm>
            <a:off x="5206162" y="-979936"/>
            <a:ext cx="6833851" cy="8817872"/>
          </a:xfrm>
          <a:prstGeom prst="rect">
            <a:avLst/>
          </a:prstGeom>
        </p:spPr>
      </p:pic>
      <p:sp>
        <p:nvSpPr>
          <p:cNvPr id="2" name="Title 1">
            <a:extLst>
              <a:ext uri="{FF2B5EF4-FFF2-40B4-BE49-F238E27FC236}">
                <a16:creationId xmlns:a16="http://schemas.microsoft.com/office/drawing/2014/main" id="{CF58C3C4-1B39-5D5C-A2A0-5EAD4146E08D}"/>
              </a:ext>
            </a:extLst>
          </p:cNvPr>
          <p:cNvSpPr>
            <a:spLocks noGrp="1"/>
          </p:cNvSpPr>
          <p:nvPr>
            <p:ph type="title"/>
          </p:nvPr>
        </p:nvSpPr>
        <p:spPr>
          <a:xfrm>
            <a:off x="838200" y="334297"/>
            <a:ext cx="10515600" cy="914401"/>
          </a:xfrm>
        </p:spPr>
        <p:txBody>
          <a:bodyPr>
            <a:normAutofit/>
          </a:bodyPr>
          <a:lstStyle/>
          <a:p>
            <a:pPr algn="ctr"/>
            <a:r>
              <a:rPr lang="en-US" sz="3600" b="0" i="0" u="none" strike="noStrike" baseline="0"/>
              <a:t> Mykola Hryhorovych Isaev</a:t>
            </a:r>
            <a:endParaRPr lang="en-CA" sz="3600"/>
          </a:p>
        </p:txBody>
      </p:sp>
      <p:sp>
        <p:nvSpPr>
          <p:cNvPr id="3" name="Content Placeholder 2">
            <a:extLst>
              <a:ext uri="{FF2B5EF4-FFF2-40B4-BE49-F238E27FC236}">
                <a16:creationId xmlns:a16="http://schemas.microsoft.com/office/drawing/2014/main" id="{9635CB12-E59C-4183-CA1F-BCA0693DA6A4}"/>
              </a:ext>
            </a:extLst>
          </p:cNvPr>
          <p:cNvSpPr>
            <a:spLocks noGrp="1"/>
          </p:cNvSpPr>
          <p:nvPr>
            <p:ph idx="1"/>
          </p:nvPr>
        </p:nvSpPr>
        <p:spPr>
          <a:xfrm>
            <a:off x="304800" y="1520824"/>
            <a:ext cx="11543072" cy="4760705"/>
          </a:xfrm>
        </p:spPr>
        <p:txBody>
          <a:bodyPr>
            <a:noAutofit/>
          </a:bodyPr>
          <a:lstStyle/>
          <a:p>
            <a:pPr marL="457200" indent="-457200">
              <a:buFont typeface="Arial" panose="020B0604020202020204" pitchFamily="34" charset="0"/>
              <a:buChar char="•"/>
            </a:pPr>
            <a:r>
              <a:rPr lang="en-US" sz="3000" b="0" i="0" u="none" strike="noStrike" baseline="0"/>
              <a:t>ensign line battalion No. 3 of the Orenburg separate unit corps, </a:t>
            </a:r>
          </a:p>
          <a:p>
            <a:pPr marL="457200" indent="-457200">
              <a:buFont typeface="Arial" panose="020B0604020202020204" pitchFamily="34" charset="0"/>
              <a:buChar char="•"/>
            </a:pPr>
            <a:r>
              <a:rPr lang="en-US" sz="3000" b="0" i="0" u="none" strike="noStrike" baseline="0"/>
              <a:t>Ukrainian, son of Poltava doctor</a:t>
            </a:r>
            <a:r>
              <a:rPr lang="uk-UA" sz="3000" b="0" i="0" u="none" strike="noStrike" baseline="0"/>
              <a:t>. </a:t>
            </a:r>
            <a:r>
              <a:rPr lang="en-US" sz="3000" b="0" i="0" u="none" strike="noStrike" baseline="0"/>
              <a:t>Shevchenko paints portrait</a:t>
            </a:r>
          </a:p>
          <a:p>
            <a:pPr marL="457200" indent="-457200">
              <a:buFont typeface="Arial" panose="020B0604020202020204" pitchFamily="34" charset="0"/>
              <a:buChar char="•"/>
            </a:pPr>
            <a:r>
              <a:rPr lang="en-US" sz="3000"/>
              <a:t>After Aral Sea expedition, Shevchenko lives like a free man</a:t>
            </a:r>
            <a:endParaRPr lang="en-US" sz="3000" b="0" i="0" u="none" strike="noStrike" baseline="0"/>
          </a:p>
          <a:p>
            <a:pPr marL="457200" indent="-457200">
              <a:buFont typeface="Arial" panose="020B0604020202020204" pitchFamily="34" charset="0"/>
              <a:buChar char="•"/>
            </a:pPr>
            <a:r>
              <a:rPr lang="en-US" sz="3000"/>
              <a:t>Shevchenko living in home of Karl Gern, topographer on expedition</a:t>
            </a:r>
          </a:p>
          <a:p>
            <a:pPr marL="457200" indent="-457200">
              <a:buFont typeface="Arial" panose="020B0604020202020204" pitchFamily="34" charset="0"/>
              <a:buChar char="•"/>
            </a:pPr>
            <a:r>
              <a:rPr lang="en-US" sz="3000"/>
              <a:t>Isaev is courting Herne’s wife. Shevchenko discovers it</a:t>
            </a:r>
          </a:p>
          <a:p>
            <a:pPr marL="457200" indent="-457200">
              <a:buFont typeface="Arial" panose="020B0604020202020204" pitchFamily="34" charset="0"/>
              <a:buChar char="•"/>
            </a:pPr>
            <a:r>
              <a:rPr lang="en-US" sz="3000"/>
              <a:t>Shevchenko tells Herne and helps him throw Isaev out of the home</a:t>
            </a:r>
          </a:p>
          <a:p>
            <a:pPr marL="457200" indent="-457200">
              <a:buFont typeface="Arial" panose="020B0604020202020204" pitchFamily="34" charset="0"/>
              <a:buChar char="•"/>
            </a:pPr>
            <a:r>
              <a:rPr lang="en-US" sz="3000"/>
              <a:t>Isaev writes a denunciation of Shevchenko, that he’s painting, writing</a:t>
            </a:r>
          </a:p>
          <a:p>
            <a:pPr marL="457200" indent="-457200">
              <a:buFont typeface="Arial" panose="020B0604020202020204" pitchFamily="34" charset="0"/>
              <a:buChar char="•"/>
            </a:pPr>
            <a:r>
              <a:rPr lang="en-US" sz="3000"/>
              <a:t>Shevchenko’s attempts at promotion and release are ruined</a:t>
            </a:r>
            <a:endParaRPr lang="en-CA" sz="3000"/>
          </a:p>
        </p:txBody>
      </p:sp>
    </p:spTree>
    <p:extLst>
      <p:ext uri="{BB962C8B-B14F-4D97-AF65-F5344CB8AC3E}">
        <p14:creationId xmlns:p14="http://schemas.microsoft.com/office/powerpoint/2010/main" val="3690807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F67F4-DFB0-4DD5-765C-709599B6F0F3}"/>
              </a:ext>
            </a:extLst>
          </p:cNvPr>
          <p:cNvSpPr>
            <a:spLocks noGrp="1"/>
          </p:cNvSpPr>
          <p:nvPr>
            <p:ph type="title"/>
          </p:nvPr>
        </p:nvSpPr>
        <p:spPr>
          <a:xfrm>
            <a:off x="1061882" y="247138"/>
            <a:ext cx="10311581" cy="785249"/>
          </a:xfrm>
        </p:spPr>
        <p:txBody>
          <a:bodyPr>
            <a:normAutofit/>
          </a:bodyPr>
          <a:lstStyle/>
          <a:p>
            <a:r>
              <a:rPr lang="en-US" sz="2800"/>
              <a:t>Letter to Ya. Kucharenko, April 22, 1857, on learning of release</a:t>
            </a:r>
            <a:endParaRPr lang="en-CA" sz="2800"/>
          </a:p>
        </p:txBody>
      </p:sp>
      <p:sp>
        <p:nvSpPr>
          <p:cNvPr id="4" name="TextBox 3">
            <a:extLst>
              <a:ext uri="{FF2B5EF4-FFF2-40B4-BE49-F238E27FC236}">
                <a16:creationId xmlns:a16="http://schemas.microsoft.com/office/drawing/2014/main" id="{27AF2433-83AD-2F21-5430-B21DEF77B15A}"/>
              </a:ext>
            </a:extLst>
          </p:cNvPr>
          <p:cNvSpPr txBox="1"/>
          <p:nvPr/>
        </p:nvSpPr>
        <p:spPr>
          <a:xfrm>
            <a:off x="511276" y="1258529"/>
            <a:ext cx="11208775" cy="2492990"/>
          </a:xfrm>
          <a:prstGeom prst="rect">
            <a:avLst/>
          </a:prstGeom>
          <a:noFill/>
        </p:spPr>
        <p:txBody>
          <a:bodyPr wrap="square" rtlCol="0">
            <a:spAutoFit/>
          </a:bodyPr>
          <a:lstStyle/>
          <a:p>
            <a:r>
              <a:rPr lang="ru-RU" sz="2600">
                <a:latin typeface="Calibri" panose="020F0502020204030204" pitchFamily="34" charset="0"/>
                <a:cs typeface="Calibri" panose="020F0502020204030204" pitchFamily="34" charset="0"/>
              </a:rPr>
              <a:t>А журнала уже десятий рік і в очі ні одного не бачив і не знаю, що там і діється в тій новій, чи современній, літературі. Сам не написав нічого, бо мені було заказано писать. А тепер уже і Бог його святий знає, чи й напишу що-небудь путнє. Я ще не дуже зостарівся, та знівечився, друже мій єдиний. А може, дасть Господь милосердний, ще одпочину та на старість попробую писать прозу. О віршах уже нічого й думать.</a:t>
            </a:r>
            <a:endParaRPr lang="en-CA" sz="26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D65B5EE-DFAE-8C10-2DB7-E08E3C5967D8}"/>
              </a:ext>
            </a:extLst>
          </p:cNvPr>
          <p:cNvSpPr txBox="1"/>
          <p:nvPr/>
        </p:nvSpPr>
        <p:spPr>
          <a:xfrm>
            <a:off x="403122" y="3933206"/>
            <a:ext cx="11385755" cy="2677656"/>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As for journals, I haven’t seen one in ten years and I have no idea what is going on in the new, contemporary literature. I have not written anything myself, because I was forbidden to write. And now, God alone knows whether I can write anything sensible. I’m not really old yet, but I am wasted, blighted, my dear friend. Merciful Lord willing, maybe I can get some rest and try my hand at prose in my old age. As for poems, there’s no chance of that.</a:t>
            </a:r>
            <a:endParaRPr lang="en-CA"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977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F67F4-DFB0-4DD5-765C-709599B6F0F3}"/>
              </a:ext>
            </a:extLst>
          </p:cNvPr>
          <p:cNvSpPr>
            <a:spLocks noGrp="1"/>
          </p:cNvSpPr>
          <p:nvPr>
            <p:ph type="title"/>
          </p:nvPr>
        </p:nvSpPr>
        <p:spPr>
          <a:xfrm>
            <a:off x="1061882" y="247138"/>
            <a:ext cx="10311581" cy="785249"/>
          </a:xfrm>
        </p:spPr>
        <p:txBody>
          <a:bodyPr>
            <a:normAutofit/>
          </a:bodyPr>
          <a:lstStyle/>
          <a:p>
            <a:r>
              <a:rPr lang="en-US" sz="2800"/>
              <a:t>Letter to Ya. Kucharenko, June 5, 1857, six weeks later</a:t>
            </a:r>
            <a:endParaRPr lang="en-CA" sz="2800"/>
          </a:p>
        </p:txBody>
      </p:sp>
      <p:sp>
        <p:nvSpPr>
          <p:cNvPr id="4" name="TextBox 3">
            <a:extLst>
              <a:ext uri="{FF2B5EF4-FFF2-40B4-BE49-F238E27FC236}">
                <a16:creationId xmlns:a16="http://schemas.microsoft.com/office/drawing/2014/main" id="{27AF2433-83AD-2F21-5430-B21DEF77B15A}"/>
              </a:ext>
            </a:extLst>
          </p:cNvPr>
          <p:cNvSpPr txBox="1"/>
          <p:nvPr/>
        </p:nvSpPr>
        <p:spPr>
          <a:xfrm>
            <a:off x="314631" y="884903"/>
            <a:ext cx="11058831" cy="2569934"/>
          </a:xfrm>
          <a:prstGeom prst="rect">
            <a:avLst/>
          </a:prstGeom>
          <a:noFill/>
        </p:spPr>
        <p:txBody>
          <a:bodyPr wrap="square" rtlCol="0">
            <a:spAutoFit/>
          </a:bodyPr>
          <a:lstStyle/>
          <a:p>
            <a:r>
              <a:rPr lang="ru-RU" sz="2300">
                <a:latin typeface="Calibri" panose="020F0502020204030204" pitchFamily="34" charset="0"/>
                <a:cs typeface="Calibri" panose="020F0502020204030204" pitchFamily="34" charset="0"/>
              </a:rPr>
              <a:t>Постриг ти мене в брехуни своїм братерським листом і своєю щирою писанкою. Я писав тобі, друже мій єдиний, що вже не втну нічого віршами. Отже і збрехав. Збрехав і не схаменувся. Правда, я сам думав, що я вже зледащів, захолонув в неволі. Аж бачу — ні. Нікому тілько було огню положить під моє горем недобите старе серце. А ти, друже мій, догадався, взяв та й підкинув того святого огню. </a:t>
            </a:r>
            <a:r>
              <a:rPr lang="en-US" sz="2300">
                <a:latin typeface="Calibri" panose="020F0502020204030204" pitchFamily="34" charset="0"/>
                <a:cs typeface="Calibri" panose="020F0502020204030204" pitchFamily="34" charset="0"/>
              </a:rPr>
              <a:t>… </a:t>
            </a:r>
            <a:r>
              <a:rPr lang="ru-RU" sz="2300">
                <a:latin typeface="Calibri" panose="020F0502020204030204" pitchFamily="34" charset="0"/>
                <a:cs typeface="Calibri" panose="020F0502020204030204" pitchFamily="34" charset="0"/>
              </a:rPr>
              <a:t>Що тут на світі робить? — думаю собі, та, вставши раненько, помолився Богу, закачав рукава та й заходився коло оції «Москалевої криниці». Бог поміг, то сяк, то так кончив. </a:t>
            </a:r>
            <a:endParaRPr lang="en-CA" sz="23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D65B5EE-DFAE-8C10-2DB7-E08E3C5967D8}"/>
              </a:ext>
            </a:extLst>
          </p:cNvPr>
          <p:cNvSpPr txBox="1"/>
          <p:nvPr/>
        </p:nvSpPr>
        <p:spPr>
          <a:xfrm>
            <a:off x="314631" y="3502319"/>
            <a:ext cx="11469827" cy="3108543"/>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You made a liar of me with your friendly letter and gift. I had written to you saying I couldn’t write poetry any more. But I lied. I told a lie and took stock of myself. Sure, I had thought I was become useless and without creative power here in prison. But no! Someone needed to add fire to my worr-wracked heart. And you did that. … What’s for me to do in this world, I thought. I got up early one moring, prayed to God, rolled up my sleeves and sat down to this poem, “The Soldier’s Well.” With God’s help, for better or worse, it’s finished.</a:t>
            </a:r>
            <a:endParaRPr lang="en-CA"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466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99CB-D648-84DE-262D-DE7CEEA3AAFA}"/>
              </a:ext>
            </a:extLst>
          </p:cNvPr>
          <p:cNvSpPr>
            <a:spLocks noGrp="1"/>
          </p:cNvSpPr>
          <p:nvPr>
            <p:ph type="title"/>
          </p:nvPr>
        </p:nvSpPr>
        <p:spPr>
          <a:xfrm>
            <a:off x="1729409" y="168965"/>
            <a:ext cx="9047922" cy="655983"/>
          </a:xfrm>
        </p:spPr>
        <p:txBody>
          <a:bodyPr>
            <a:normAutofit/>
          </a:bodyPr>
          <a:lstStyle/>
          <a:p>
            <a:r>
              <a:rPr lang="en-US" sz="3100"/>
              <a:t>Moskaleva 2. 1857</a:t>
            </a:r>
            <a:endParaRPr lang="en-CA"/>
          </a:p>
        </p:txBody>
      </p:sp>
      <p:sp>
        <p:nvSpPr>
          <p:cNvPr id="3" name="Content Placeholder 2">
            <a:extLst>
              <a:ext uri="{FF2B5EF4-FFF2-40B4-BE49-F238E27FC236}">
                <a16:creationId xmlns:a16="http://schemas.microsoft.com/office/drawing/2014/main" id="{83B44895-C29D-FD87-EC1D-CBD3818011F3}"/>
              </a:ext>
            </a:extLst>
          </p:cNvPr>
          <p:cNvSpPr>
            <a:spLocks noGrp="1"/>
          </p:cNvSpPr>
          <p:nvPr>
            <p:ph idx="1"/>
          </p:nvPr>
        </p:nvSpPr>
        <p:spPr>
          <a:xfrm>
            <a:off x="119270" y="934278"/>
            <a:ext cx="11807687" cy="5754757"/>
          </a:xfrm>
        </p:spPr>
        <p:txBody>
          <a:bodyPr>
            <a:noAutofit/>
          </a:bodyPr>
          <a:lstStyle/>
          <a:p>
            <a:pPr marL="548640" marR="0" indent="-274320">
              <a:lnSpc>
                <a:spcPct val="100000"/>
              </a:lnSpc>
              <a:spcBef>
                <a:spcPts val="0"/>
              </a:spcBef>
              <a:spcAft>
                <a:spcPts val="0"/>
              </a:spcAft>
              <a:buFont typeface="Arial" panose="020B0604020202020204" pitchFamily="34" charset="0"/>
              <a:buChar char="•"/>
            </a:pPr>
            <a:r>
              <a:rPr lang="en-US" sz="2500" kern="100">
                <a:ea typeface="Calibri" panose="020F0502020204030204" pitchFamily="34" charset="0"/>
              </a:rPr>
              <a:t>Intro</a:t>
            </a:r>
            <a:r>
              <a:rPr lang="en-US" sz="2500" kern="100">
                <a:effectLst/>
                <a:latin typeface="Times New Roman" panose="02020603050405020304" pitchFamily="18" charset="0"/>
                <a:ea typeface="Calibri" panose="020F0502020204030204" pitchFamily="34" charset="0"/>
              </a:rPr>
              <a:t>, Varnak, crumpled, squeezed together this stolen poem for you, Kucharenko</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Moskal had dug the well, story of widow and daughter</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The orphan (Maxim) who made good and married Kateryna</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Convict, jealous of Maxim, had himself proposed earlier, burns down Maxim’s house</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Kateryna died. Maxim is hired hand again, the widow’s son is put up for conscription</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Russo-Turkish war of 1787–1792, 1775, destruction of Zaporizhzhia, Ochakiv 1788</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Maxim is injured, lost a leg, returns, powders his wig, reads in church, and I killed him </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You saw the well, but no one told you the story. I still suffer. Maxim was a man of God, and he dug a well for the community</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Why did I want to kill him, why did Cain kill Abel? I call Maxim Ulasovych to come to the well with me, where I threw him down into it, like a cursed devil.</a:t>
            </a:r>
            <a:endParaRPr lang="en-CA" sz="2500" kern="100">
              <a:effectLst/>
              <a:latin typeface="Times New Roman" panose="02020603050405020304" pitchFamily="18" charset="0"/>
              <a:ea typeface="Calibri" panose="020F0502020204030204" pitchFamily="34" charset="0"/>
            </a:endParaRPr>
          </a:p>
          <a:p>
            <a:pPr marL="548640" marR="0" indent="-274320">
              <a:lnSpc>
                <a:spcPct val="100000"/>
              </a:lnSpc>
              <a:spcBef>
                <a:spcPts val="0"/>
              </a:spcBef>
              <a:spcAft>
                <a:spcPts val="0"/>
              </a:spcAft>
              <a:buFont typeface="Arial" panose="020B0604020202020204" pitchFamily="34" charset="0"/>
              <a:buChar char="•"/>
            </a:pPr>
            <a:r>
              <a:rPr lang="en-US" sz="2500" kern="100">
                <a:effectLst/>
                <a:latin typeface="Times New Roman" panose="02020603050405020304" pitchFamily="18" charset="0"/>
                <a:ea typeface="Calibri" panose="020F0502020204030204" pitchFamily="34" charset="0"/>
              </a:rPr>
              <a:t>A week later people pulled out his corpse, and I became a Haidamaka, ended up in Siberia.</a:t>
            </a:r>
            <a:endParaRPr lang="en-CA" sz="2500" kern="1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2571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13FA8-C329-2E8C-74AA-E3654348B6DE}"/>
              </a:ext>
            </a:extLst>
          </p:cNvPr>
          <p:cNvSpPr>
            <a:spLocks noGrp="1"/>
          </p:cNvSpPr>
          <p:nvPr>
            <p:ph type="title"/>
          </p:nvPr>
        </p:nvSpPr>
        <p:spPr>
          <a:xfrm>
            <a:off x="649357" y="365125"/>
            <a:ext cx="10704443" cy="1325563"/>
          </a:xfrm>
        </p:spPr>
        <p:txBody>
          <a:bodyPr>
            <a:normAutofit/>
          </a:bodyPr>
          <a:lstStyle/>
          <a:p>
            <a:pPr algn="ctr"/>
            <a:r>
              <a:rPr lang="en-US" sz="5400"/>
              <a:t>Olha Khometa            Alex Averbuch</a:t>
            </a:r>
            <a:endParaRPr lang="en-CA" sz="5400"/>
          </a:p>
        </p:txBody>
      </p:sp>
      <p:pic>
        <p:nvPicPr>
          <p:cNvPr id="1030" name="Picture 6" descr="Alex Averbuch - TIFA">
            <a:extLst>
              <a:ext uri="{FF2B5EF4-FFF2-40B4-BE49-F238E27FC236}">
                <a16:creationId xmlns:a16="http://schemas.microsoft.com/office/drawing/2014/main" id="{2FCA2201-524E-B3CD-A972-493820CAA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1782" y="2033948"/>
            <a:ext cx="4484126" cy="44841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8D3DC1A-1914-42F2-2A79-EED16E43BEA5}"/>
              </a:ext>
            </a:extLst>
          </p:cNvPr>
          <p:cNvPicPr>
            <a:picLocks noChangeAspect="1"/>
          </p:cNvPicPr>
          <p:nvPr/>
        </p:nvPicPr>
        <p:blipFill>
          <a:blip r:embed="rId3"/>
          <a:stretch>
            <a:fillRect/>
          </a:stretch>
        </p:blipFill>
        <p:spPr>
          <a:xfrm>
            <a:off x="1420452" y="2033948"/>
            <a:ext cx="3363095" cy="4484126"/>
          </a:xfrm>
          <a:prstGeom prst="rect">
            <a:avLst/>
          </a:prstGeom>
        </p:spPr>
      </p:pic>
    </p:spTree>
    <p:extLst>
      <p:ext uri="{BB962C8B-B14F-4D97-AF65-F5344CB8AC3E}">
        <p14:creationId xmlns:p14="http://schemas.microsoft.com/office/powerpoint/2010/main" val="59508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576470"/>
            <a:ext cx="7519088" cy="5953539"/>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Not in Ukraine, but faraway	</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800">
                <a:solidFill>
                  <a:prstClr val="black"/>
                </a:solidFill>
              </a:rPr>
              <a:t>1</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Past the Urals, past the Ilek River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 surviving branded convict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Told me this about a well,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 well dug by a soldier.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And being sad I wrote it down,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Adding just a bit of rhythm,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To scrawl a cheap and trifling poem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(Plagiarized, of course)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In remembrance of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My earnest friend, my only!	</a:t>
            </a:r>
          </a:p>
        </p:txBody>
      </p:sp>
    </p:spTree>
    <p:extLst>
      <p:ext uri="{BB962C8B-B14F-4D97-AF65-F5344CB8AC3E}">
        <p14:creationId xmlns:p14="http://schemas.microsoft.com/office/powerpoint/2010/main" val="368875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576470"/>
            <a:ext cx="7519088" cy="5953539"/>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Neither punishments,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800">
                <a:solidFill>
                  <a:prstClr val="black"/>
                </a:solidFill>
              </a:rPr>
              <a:t>55</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800">
                <a:solidFill>
                  <a:prstClr val="black"/>
                </a:solidFill>
              </a:rPr>
              <a:t>64</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My son, nor torture,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Shackles nor the years,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Have exhausted all those strengths…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And so I’ll die!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Thus I’ll perish. Because look: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Death is something I expect,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But I cry much like a child,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When I recall Kateryna.	</a:t>
            </a:r>
          </a:p>
        </p:txBody>
      </p:sp>
    </p:spTree>
    <p:extLst>
      <p:ext uri="{BB962C8B-B14F-4D97-AF65-F5344CB8AC3E}">
        <p14:creationId xmlns:p14="http://schemas.microsoft.com/office/powerpoint/2010/main" val="3417739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316799" y="576470"/>
            <a:ext cx="7519088" cy="5953539"/>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And I went with the haidamaks, </a:t>
            </a:r>
            <a:r>
              <a:rPr lang="en-US" sz="4800">
                <a:latin typeface="Times New Roman" panose="02020603050405020304" pitchFamily="18" charset="0"/>
                <a:cs typeface="Times New Roman" panose="02020603050405020304" pitchFamily="18" charset="0"/>
              </a:rPr>
              <a:t>	</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1800">
                <a:solidFill>
                  <a:prstClr val="black"/>
                </a:solidFill>
              </a:rPr>
              <a:t>399</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407</a:t>
            </a:r>
            <a:r>
              <a:rPr kumimoji="0" lang="en-CA"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And landed in Siberia.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(For this was once Siberia.)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And here I perish, like a dog,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Like Judas! Pray for me to God,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My son, in our most glorious Ukraine,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In that happy, happy land.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200">
                <a:latin typeface="Times New Roman" panose="02020603050405020304" pitchFamily="18" charset="0"/>
                <a:cs typeface="Times New Roman" panose="02020603050405020304" pitchFamily="18" charset="0"/>
              </a:rPr>
              <a:t>Won’t my burden ease?	</a:t>
            </a:r>
          </a:p>
        </p:txBody>
      </p:sp>
    </p:spTree>
    <p:extLst>
      <p:ext uri="{BB962C8B-B14F-4D97-AF65-F5344CB8AC3E}">
        <p14:creationId xmlns:p14="http://schemas.microsoft.com/office/powerpoint/2010/main" val="2300734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AD102D-7915-314C-796B-16A223BE8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4895"/>
            <a:ext cx="6258304" cy="8443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279E8A7-1FD3-643B-0AEB-D1BDDC5FA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696" y="-776282"/>
            <a:ext cx="6646812" cy="8282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558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00A84AB8-6A7B-CEB9-92C8-C8862DE379A9}"/>
              </a:ext>
            </a:extLst>
          </p:cNvPr>
          <p:cNvPicPr>
            <a:picLocks noChangeAspect="1"/>
          </p:cNvPicPr>
          <p:nvPr/>
        </p:nvPicPr>
        <p:blipFill rotWithShape="1">
          <a:blip r:embed="rId2">
            <a:extLst>
              <a:ext uri="{28A0092B-C50C-407E-A947-70E740481C1C}">
                <a14:useLocalDpi xmlns:a14="http://schemas.microsoft.com/office/drawing/2010/main" val="0"/>
              </a:ext>
            </a:extLst>
          </a:blip>
          <a:srcRect t="3667" b="21333"/>
          <a:stretch/>
        </p:blipFill>
        <p:spPr>
          <a:xfrm>
            <a:off x="1691810" y="276325"/>
            <a:ext cx="8465905" cy="4762072"/>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5CE547-BF03-D84D-9EDD-2BAD9E509BD5}"/>
              </a:ext>
            </a:extLst>
          </p:cNvPr>
          <p:cNvSpPr>
            <a:spLocks noGrp="1"/>
          </p:cNvSpPr>
          <p:nvPr>
            <p:ph type="title"/>
          </p:nvPr>
        </p:nvSpPr>
        <p:spPr>
          <a:xfrm>
            <a:off x="490537" y="5106259"/>
            <a:ext cx="11210925" cy="1520896"/>
          </a:xfrm>
        </p:spPr>
        <p:txBody>
          <a:bodyPr vert="horz" lIns="91440" tIns="45720" rIns="91440" bIns="45720" rtlCol="0" anchor="ctr">
            <a:normAutofit/>
          </a:bodyPr>
          <a:lstStyle/>
          <a:p>
            <a:pPr algn="ctr"/>
            <a:r>
              <a:rPr lang="en-US" sz="3600">
                <a:solidFill>
                  <a:schemeClr val="tx1">
                    <a:lumMod val="85000"/>
                    <a:lumOff val="15000"/>
                  </a:schemeClr>
                </a:solidFill>
                <a:latin typeface="+mj-lt"/>
                <a:cs typeface="+mj-cs"/>
              </a:rPr>
              <a:t>Thank you</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49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FBE4-9722-C5F7-F9D8-2C3C98BF8BA6}"/>
              </a:ext>
            </a:extLst>
          </p:cNvPr>
          <p:cNvSpPr>
            <a:spLocks noGrp="1"/>
          </p:cNvSpPr>
          <p:nvPr>
            <p:ph type="title"/>
          </p:nvPr>
        </p:nvSpPr>
        <p:spPr>
          <a:xfrm>
            <a:off x="2147299" y="143838"/>
            <a:ext cx="7130266" cy="873304"/>
          </a:xfrm>
        </p:spPr>
        <p:txBody>
          <a:bodyPr>
            <a:normAutofit/>
          </a:bodyPr>
          <a:lstStyle/>
          <a:p>
            <a:r>
              <a:rPr lang="en-US" sz="3200"/>
              <a:t>Lecture Outline</a:t>
            </a:r>
            <a:endParaRPr lang="en-CA" sz="3200"/>
          </a:p>
        </p:txBody>
      </p:sp>
      <p:sp>
        <p:nvSpPr>
          <p:cNvPr id="3" name="Content Placeholder 2">
            <a:extLst>
              <a:ext uri="{FF2B5EF4-FFF2-40B4-BE49-F238E27FC236}">
                <a16:creationId xmlns:a16="http://schemas.microsoft.com/office/drawing/2014/main" id="{B8D895B5-127F-7C54-2650-8E0D23C6E072}"/>
              </a:ext>
            </a:extLst>
          </p:cNvPr>
          <p:cNvSpPr>
            <a:spLocks noGrp="1"/>
          </p:cNvSpPr>
          <p:nvPr>
            <p:ph idx="1"/>
          </p:nvPr>
        </p:nvSpPr>
        <p:spPr>
          <a:xfrm>
            <a:off x="838200" y="1253447"/>
            <a:ext cx="10515600" cy="4923516"/>
          </a:xfrm>
        </p:spPr>
        <p:txBody>
          <a:bodyPr>
            <a:normAutofit lnSpcReduction="10000"/>
          </a:bodyPr>
          <a:lstStyle/>
          <a:p>
            <a:r>
              <a:rPr lang="en-US"/>
              <a:t>The word “Moskal”</a:t>
            </a:r>
          </a:p>
          <a:p>
            <a:pPr lvl="1"/>
            <a:r>
              <a:rPr lang="en-US"/>
              <a:t>Kateryna</a:t>
            </a:r>
          </a:p>
          <a:p>
            <a:r>
              <a:rPr lang="en-US"/>
              <a:t>Two modalities, two voices, two personas.</a:t>
            </a:r>
          </a:p>
          <a:p>
            <a:pPr lvl="1"/>
            <a:r>
              <a:rPr lang="en-US"/>
              <a:t>Rubchak</a:t>
            </a:r>
          </a:p>
          <a:p>
            <a:pPr lvl="1"/>
            <a:r>
              <a:rPr lang="en-US"/>
              <a:t>Grabowicz</a:t>
            </a:r>
          </a:p>
          <a:p>
            <a:pPr lvl="1"/>
            <a:r>
              <a:rPr lang="en-US"/>
              <a:t>Leonid Pliushch</a:t>
            </a:r>
          </a:p>
          <a:p>
            <a:pPr lvl="1"/>
            <a:r>
              <a:rPr lang="en-US"/>
              <a:t>Dumy moi</a:t>
            </a:r>
          </a:p>
          <a:p>
            <a:r>
              <a:rPr lang="en-US"/>
              <a:t>Poems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numo znovu virshuvat’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Moskaleva krynytsia 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solidFill>
                  <a:prstClr val="black"/>
                </a:solidFill>
              </a:rPr>
              <a:t>Varnak</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1">
              <a:defRPr/>
            </a:pPr>
            <a:r>
              <a:rPr lang="en-US"/>
              <a:t>Moskaleva krynytsia 2</a:t>
            </a:r>
          </a:p>
          <a:p>
            <a:pPr lvl="1"/>
            <a:endParaRPr lang="en-CA"/>
          </a:p>
        </p:txBody>
      </p:sp>
    </p:spTree>
    <p:extLst>
      <p:ext uri="{BB962C8B-B14F-4D97-AF65-F5344CB8AC3E}">
        <p14:creationId xmlns:p14="http://schemas.microsoft.com/office/powerpoint/2010/main" val="230418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E9CB92-7557-C259-B240-930ADAD3B1EC}"/>
              </a:ext>
            </a:extLst>
          </p:cNvPr>
          <p:cNvPicPr>
            <a:picLocks noChangeAspect="1"/>
          </p:cNvPicPr>
          <p:nvPr/>
        </p:nvPicPr>
        <p:blipFill>
          <a:blip r:embed="rId2">
            <a:alphaModFix amt="33000"/>
          </a:blip>
          <a:stretch>
            <a:fillRect/>
          </a:stretch>
        </p:blipFill>
        <p:spPr>
          <a:xfrm>
            <a:off x="1079270" y="-490329"/>
            <a:ext cx="5832777" cy="8017564"/>
          </a:xfrm>
          <a:prstGeom prst="rect">
            <a:avLst/>
          </a:prstGeom>
        </p:spPr>
      </p:pic>
      <p:sp>
        <p:nvSpPr>
          <p:cNvPr id="2" name="Title 1">
            <a:extLst>
              <a:ext uri="{FF2B5EF4-FFF2-40B4-BE49-F238E27FC236}">
                <a16:creationId xmlns:a16="http://schemas.microsoft.com/office/drawing/2014/main" id="{FA3BCAE6-7403-C7E7-1CAD-FC8AE683A3DF}"/>
              </a:ext>
            </a:extLst>
          </p:cNvPr>
          <p:cNvSpPr>
            <a:spLocks noGrp="1"/>
          </p:cNvSpPr>
          <p:nvPr>
            <p:ph type="title"/>
          </p:nvPr>
        </p:nvSpPr>
        <p:spPr>
          <a:xfrm>
            <a:off x="374736" y="4271956"/>
            <a:ext cx="5274502" cy="2465757"/>
          </a:xfrm>
          <a:noFill/>
        </p:spPr>
        <p:txBody>
          <a:bodyPr>
            <a:normAutofit/>
          </a:bodyPr>
          <a:lstStyle/>
          <a:p>
            <a:pPr>
              <a:lnSpc>
                <a:spcPct val="100000"/>
              </a:lnSpc>
            </a:pPr>
            <a:r>
              <a:rPr lang="ru-RU" sz="3200">
                <a:latin typeface="Times New Roman" panose="02020603050405020304" pitchFamily="18" charset="0"/>
                <a:cs typeface="Times New Roman" panose="02020603050405020304" pitchFamily="18" charset="0"/>
              </a:rPr>
              <a:t>Кохайтеся, чорнобриві,</a:t>
            </a:r>
            <a:br>
              <a:rPr lang="ru-RU" sz="3200">
                <a:latin typeface="Times New Roman" panose="02020603050405020304" pitchFamily="18" charset="0"/>
                <a:cs typeface="Times New Roman" panose="02020603050405020304" pitchFamily="18" charset="0"/>
              </a:rPr>
            </a:br>
            <a:r>
              <a:rPr lang="ru-RU" sz="3200">
                <a:latin typeface="Times New Roman" panose="02020603050405020304" pitchFamily="18" charset="0"/>
                <a:cs typeface="Times New Roman" panose="02020603050405020304" pitchFamily="18" charset="0"/>
              </a:rPr>
              <a:t>Та не з москалями,</a:t>
            </a:r>
            <a:br>
              <a:rPr lang="ru-RU" sz="3200">
                <a:latin typeface="Times New Roman" panose="02020603050405020304" pitchFamily="18" charset="0"/>
                <a:cs typeface="Times New Roman" panose="02020603050405020304" pitchFamily="18" charset="0"/>
              </a:rPr>
            </a:br>
            <a:r>
              <a:rPr lang="ru-RU" sz="3200">
                <a:latin typeface="Times New Roman" panose="02020603050405020304" pitchFamily="18" charset="0"/>
                <a:cs typeface="Times New Roman" panose="02020603050405020304" pitchFamily="18" charset="0"/>
              </a:rPr>
              <a:t>Бо москалі — чужі люде,</a:t>
            </a:r>
            <a:br>
              <a:rPr lang="ru-RU" sz="3200">
                <a:latin typeface="Times New Roman" panose="02020603050405020304" pitchFamily="18" charset="0"/>
                <a:cs typeface="Times New Roman" panose="02020603050405020304" pitchFamily="18" charset="0"/>
              </a:rPr>
            </a:br>
            <a:r>
              <a:rPr lang="ru-RU" sz="3200">
                <a:latin typeface="Times New Roman" panose="02020603050405020304" pitchFamily="18" charset="0"/>
                <a:cs typeface="Times New Roman" panose="02020603050405020304" pitchFamily="18" charset="0"/>
              </a:rPr>
              <a:t>Роблять лихо з вами.</a:t>
            </a:r>
            <a:endParaRPr lang="en-CA" sz="320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FFD1C55-FDAE-F5AB-3C9B-82A8259684AE}"/>
              </a:ext>
            </a:extLst>
          </p:cNvPr>
          <p:cNvSpPr>
            <a:spLocks noGrp="1"/>
          </p:cNvSpPr>
          <p:nvPr>
            <p:ph idx="1"/>
          </p:nvPr>
        </p:nvSpPr>
        <p:spPr>
          <a:xfrm>
            <a:off x="5248407" y="2748285"/>
            <a:ext cx="7164888" cy="2329840"/>
          </a:xfrm>
        </p:spPr>
        <p:txBody>
          <a:bodyPr>
            <a:noAutofit/>
          </a:bodyPr>
          <a:lstStyle/>
          <a:p>
            <a:pPr marL="0" indent="0">
              <a:lnSpc>
                <a:spcPct val="100000"/>
              </a:lnSpc>
              <a:spcBef>
                <a:spcPts val="0"/>
              </a:spcBef>
              <a:buNone/>
            </a:pPr>
            <a:r>
              <a:rPr lang="en-US" sz="3600">
                <a:latin typeface="Times New Roman" panose="02020603050405020304" pitchFamily="18" charset="0"/>
                <a:cs typeface="Times New Roman" panose="02020603050405020304" pitchFamily="18" charset="0"/>
              </a:rPr>
              <a:t>Fall in love, you dark-browed girls,</a:t>
            </a:r>
          </a:p>
          <a:p>
            <a:pPr marL="0" indent="0">
              <a:lnSpc>
                <a:spcPct val="100000"/>
              </a:lnSpc>
              <a:spcBef>
                <a:spcPts val="0"/>
              </a:spcBef>
              <a:buNone/>
            </a:pPr>
            <a:r>
              <a:rPr lang="en-US" sz="3600">
                <a:latin typeface="Times New Roman" panose="02020603050405020304" pitchFamily="18" charset="0"/>
                <a:cs typeface="Times New Roman" panose="02020603050405020304" pitchFamily="18" charset="0"/>
              </a:rPr>
              <a:t>But not with Muscovites.</a:t>
            </a:r>
          </a:p>
          <a:p>
            <a:pPr marL="0" indent="0">
              <a:lnSpc>
                <a:spcPct val="100000"/>
              </a:lnSpc>
              <a:spcBef>
                <a:spcPts val="0"/>
              </a:spcBef>
              <a:buNone/>
            </a:pPr>
            <a:r>
              <a:rPr lang="en-US" sz="3600">
                <a:latin typeface="Times New Roman" panose="02020603050405020304" pitchFamily="18" charset="0"/>
                <a:cs typeface="Times New Roman" panose="02020603050405020304" pitchFamily="18" charset="0"/>
              </a:rPr>
              <a:t>For Muscovites are strangers,</a:t>
            </a:r>
          </a:p>
          <a:p>
            <a:pPr marL="0" indent="0">
              <a:lnSpc>
                <a:spcPct val="100000"/>
              </a:lnSpc>
              <a:spcBef>
                <a:spcPts val="0"/>
              </a:spcBef>
              <a:buNone/>
            </a:pPr>
            <a:r>
              <a:rPr lang="en-US" sz="3600">
                <a:latin typeface="Times New Roman" panose="02020603050405020304" pitchFamily="18" charset="0"/>
                <a:cs typeface="Times New Roman" panose="02020603050405020304" pitchFamily="18" charset="0"/>
              </a:rPr>
              <a:t>They will do you wrong.</a:t>
            </a:r>
            <a:endParaRPr lang="en-CA" sz="36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B0AA6D8-EC42-7C58-6C50-BB297AD95139}"/>
              </a:ext>
            </a:extLst>
          </p:cNvPr>
          <p:cNvSpPr txBox="1"/>
          <p:nvPr/>
        </p:nvSpPr>
        <p:spPr>
          <a:xfrm>
            <a:off x="875207" y="196343"/>
            <a:ext cx="7603298" cy="2308324"/>
          </a:xfrm>
          <a:prstGeom prst="rect">
            <a:avLst/>
          </a:prstGeom>
          <a:noFill/>
        </p:spPr>
        <p:txBody>
          <a:bodyPr wrap="square" rtlCol="0">
            <a:spAutoFit/>
          </a:bodyPr>
          <a:lstStyle/>
          <a:p>
            <a:r>
              <a:rPr lang="en-US" sz="3600" b="0" i="0" u="none" strike="noStrike" baseline="0">
                <a:solidFill>
                  <a:srgbClr val="000000"/>
                </a:solidFill>
                <a:latin typeface="Times New Roman" panose="02020603050405020304" pitchFamily="18" charset="0"/>
                <a:cs typeface="Times New Roman" panose="02020603050405020304" pitchFamily="18" charset="0"/>
              </a:rPr>
              <a:t>My dark-browed beauties, fall in love,</a:t>
            </a:r>
          </a:p>
          <a:p>
            <a:r>
              <a:rPr lang="en-US" sz="3600" b="0" i="0" u="none" strike="noStrike" baseline="0">
                <a:solidFill>
                  <a:srgbClr val="000000"/>
                </a:solidFill>
                <a:latin typeface="Times New Roman" panose="02020603050405020304" pitchFamily="18" charset="0"/>
                <a:cs typeface="Times New Roman" panose="02020603050405020304" pitchFamily="18" charset="0"/>
              </a:rPr>
              <a:t>But love no Muscovite,</a:t>
            </a:r>
          </a:p>
          <a:p>
            <a:r>
              <a:rPr lang="en-US" sz="3600" b="0" i="0" u="none" strike="noStrike" baseline="0">
                <a:solidFill>
                  <a:srgbClr val="000000"/>
                </a:solidFill>
                <a:latin typeface="Times New Roman" panose="02020603050405020304" pitchFamily="18" charset="0"/>
                <a:cs typeface="Times New Roman" panose="02020603050405020304" pitchFamily="18" charset="0"/>
              </a:rPr>
              <a:t>For Moscow troopers aliens are,</a:t>
            </a:r>
          </a:p>
          <a:p>
            <a:r>
              <a:rPr lang="en-US" sz="3600" b="0" i="0" u="none" strike="noStrike" baseline="0">
                <a:solidFill>
                  <a:srgbClr val="000000"/>
                </a:solidFill>
                <a:latin typeface="Times New Roman" panose="02020603050405020304" pitchFamily="18" charset="0"/>
                <a:cs typeface="Times New Roman" panose="02020603050405020304" pitchFamily="18" charset="0"/>
              </a:rPr>
              <a:t>And court in your despite.</a:t>
            </a:r>
            <a:endParaRPr lang="en-CA"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6945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ed and white cover with black and white text&#10;&#10;Description automatically generated">
            <a:extLst>
              <a:ext uri="{FF2B5EF4-FFF2-40B4-BE49-F238E27FC236}">
                <a16:creationId xmlns:a16="http://schemas.microsoft.com/office/drawing/2014/main" id="{F4523007-8177-7B73-E1D0-65F60B74C9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32477" y="887895"/>
            <a:ext cx="3702927" cy="5758051"/>
          </a:xfrm>
        </p:spPr>
      </p:pic>
      <p:pic>
        <p:nvPicPr>
          <p:cNvPr id="7" name="Picture 6" descr="A portrait of a person&#10;&#10;Description automatically generated">
            <a:extLst>
              <a:ext uri="{FF2B5EF4-FFF2-40B4-BE49-F238E27FC236}">
                <a16:creationId xmlns:a16="http://schemas.microsoft.com/office/drawing/2014/main" id="{1C356D8A-4E1F-A06A-9910-DF3846F96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9858" y="887896"/>
            <a:ext cx="3667134" cy="5773140"/>
          </a:xfrm>
          <a:prstGeom prst="rect">
            <a:avLst/>
          </a:prstGeom>
        </p:spPr>
      </p:pic>
      <p:pic>
        <p:nvPicPr>
          <p:cNvPr id="9" name="Picture 8" descr="A blue book with a portrait of a person&#10;&#10;Description automatically generated">
            <a:extLst>
              <a:ext uri="{FF2B5EF4-FFF2-40B4-BE49-F238E27FC236}">
                <a16:creationId xmlns:a16="http://schemas.microsoft.com/office/drawing/2014/main" id="{1F54E5BF-0207-5A9C-673A-4AF1CE05B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69" y="887895"/>
            <a:ext cx="3518513" cy="5758051"/>
          </a:xfrm>
          <a:prstGeom prst="rect">
            <a:avLst/>
          </a:prstGeom>
        </p:spPr>
      </p:pic>
    </p:spTree>
    <p:extLst>
      <p:ext uri="{BB962C8B-B14F-4D97-AF65-F5344CB8AC3E}">
        <p14:creationId xmlns:p14="http://schemas.microsoft.com/office/powerpoint/2010/main" val="207825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78D78-271F-C6D2-D343-8B30ECD1C856}"/>
              </a:ext>
            </a:extLst>
          </p:cNvPr>
          <p:cNvSpPr>
            <a:spLocks noGrp="1"/>
          </p:cNvSpPr>
          <p:nvPr>
            <p:ph type="title"/>
          </p:nvPr>
        </p:nvSpPr>
        <p:spPr/>
        <p:txBody>
          <a:bodyPr/>
          <a:lstStyle/>
          <a:p>
            <a:r>
              <a:rPr lang="en-US"/>
              <a:t>3 Scholars on Shevchenko’s duality</a:t>
            </a:r>
            <a:endParaRPr lang="en-CA"/>
          </a:p>
        </p:txBody>
      </p:sp>
      <p:sp>
        <p:nvSpPr>
          <p:cNvPr id="3" name="Content Placeholder 2">
            <a:extLst>
              <a:ext uri="{FF2B5EF4-FFF2-40B4-BE49-F238E27FC236}">
                <a16:creationId xmlns:a16="http://schemas.microsoft.com/office/drawing/2014/main" id="{39A85F57-6D53-129A-219F-7DCFCE553439}"/>
              </a:ext>
            </a:extLst>
          </p:cNvPr>
          <p:cNvSpPr>
            <a:spLocks noGrp="1"/>
          </p:cNvSpPr>
          <p:nvPr>
            <p:ph idx="1"/>
          </p:nvPr>
        </p:nvSpPr>
        <p:spPr/>
        <p:txBody>
          <a:bodyPr>
            <a:normAutofit/>
          </a:bodyPr>
          <a:lstStyle/>
          <a:p>
            <a:pPr marL="457200" indent="-457200">
              <a:buFont typeface="Arial" panose="020B0604020202020204" pitchFamily="34" charset="0"/>
              <a:buChar char="•"/>
            </a:pPr>
            <a:r>
              <a:rPr lang="en-US" sz="4000" b="0" i="0" u="none" strike="noStrike" baseline="0"/>
              <a:t>George Grabowicz, </a:t>
            </a:r>
            <a:r>
              <a:rPr lang="en-US" sz="4000" b="0" i="1" u="none" strike="noStrike" baseline="0"/>
              <a:t>Poet as Mythmaker</a:t>
            </a:r>
            <a:r>
              <a:rPr lang="en-US" sz="4000" b="0" i="0" u="none" strike="noStrike" baseline="0"/>
              <a:t>, 1982</a:t>
            </a:r>
          </a:p>
          <a:p>
            <a:pPr marL="457200" indent="-457200">
              <a:buFont typeface="Arial" panose="020B0604020202020204" pitchFamily="34" charset="0"/>
              <a:buChar char="•"/>
            </a:pPr>
            <a:r>
              <a:rPr lang="en-US" sz="4000" b="0" i="0" u="none" strike="noStrike" baseline="0"/>
              <a:t>Bohdan Rubchak, “Shevchenko's Profiles and Masks: The Ironic Roles of the Self in the Poetry of Kobzar.”</a:t>
            </a:r>
            <a:r>
              <a:rPr lang="en-US" sz="4000" b="0" i="1" u="none" strike="noStrike" baseline="0"/>
              <a:t> Shevchenko and the Critics </a:t>
            </a:r>
            <a:r>
              <a:rPr lang="en-US" sz="4000" b="0" i="0" u="none" strike="noStrike" baseline="0"/>
              <a:t>1861–1980, 1980</a:t>
            </a:r>
          </a:p>
          <a:p>
            <a:pPr marL="457200" indent="-457200">
              <a:buFont typeface="Arial" panose="020B0604020202020204" pitchFamily="34" charset="0"/>
              <a:buChar char="•"/>
            </a:pPr>
            <a:r>
              <a:rPr lang="en-US" sz="4000"/>
              <a:t>Leonid Pliushch, </a:t>
            </a:r>
            <a:r>
              <a:rPr lang="en-US" sz="4000" i="1"/>
              <a:t>Ekzod Tarasa Shevchenka: Navkola Moslkalevoi krynyci</a:t>
            </a:r>
            <a:r>
              <a:rPr lang="en-US" sz="4000"/>
              <a:t>, 1986</a:t>
            </a:r>
            <a:endParaRPr lang="en-CA" sz="4000"/>
          </a:p>
        </p:txBody>
      </p:sp>
    </p:spTree>
    <p:extLst>
      <p:ext uri="{BB962C8B-B14F-4D97-AF65-F5344CB8AC3E}">
        <p14:creationId xmlns:p14="http://schemas.microsoft.com/office/powerpoint/2010/main" val="87759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4E2CB-8DE5-D2AD-3C23-99F92E0C0C20}"/>
              </a:ext>
            </a:extLst>
          </p:cNvPr>
          <p:cNvPicPr>
            <a:picLocks noChangeAspect="1"/>
          </p:cNvPicPr>
          <p:nvPr/>
        </p:nvPicPr>
        <p:blipFill>
          <a:blip r:embed="rId2">
            <a:alphaModFix amt="21000"/>
          </a:blip>
          <a:stretch>
            <a:fillRect/>
          </a:stretch>
        </p:blipFill>
        <p:spPr>
          <a:xfrm>
            <a:off x="1126435" y="-525829"/>
            <a:ext cx="6228521" cy="8416921"/>
          </a:xfrm>
          <a:prstGeom prst="rect">
            <a:avLst/>
          </a:prstGeom>
        </p:spPr>
      </p:pic>
      <p:sp>
        <p:nvSpPr>
          <p:cNvPr id="3" name="Content Placeholder 2">
            <a:extLst>
              <a:ext uri="{FF2B5EF4-FFF2-40B4-BE49-F238E27FC236}">
                <a16:creationId xmlns:a16="http://schemas.microsoft.com/office/drawing/2014/main" id="{C2C37360-7C5D-45B3-61E7-746B8C28C447}"/>
              </a:ext>
            </a:extLst>
          </p:cNvPr>
          <p:cNvSpPr>
            <a:spLocks noGrp="1"/>
          </p:cNvSpPr>
          <p:nvPr>
            <p:ph idx="1"/>
          </p:nvPr>
        </p:nvSpPr>
        <p:spPr>
          <a:xfrm>
            <a:off x="208937" y="845575"/>
            <a:ext cx="5336458" cy="6223818"/>
          </a:xfrm>
        </p:spPr>
        <p:txBody>
          <a:bodyPr>
            <a:noAutofit/>
          </a:bodyPr>
          <a:lstStyle/>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Думи мої, думи мої,</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Лихо мені з вами!</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Нащо стали на папері</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Сумними рядами?..</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Чом вас вітер не розвіяв</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В степу, як пилину?</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Чом вас лихо не приспало,</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Як свою дитину?..</a:t>
            </a:r>
          </a:p>
          <a:p>
            <a:pPr marL="0" indent="0">
              <a:lnSpc>
                <a:spcPct val="100000"/>
              </a:lnSpc>
              <a:spcBef>
                <a:spcPts val="0"/>
              </a:spcBef>
              <a:buNone/>
            </a:pPr>
            <a:endParaRPr lang="ru-RU" sz="24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Бо вас лихо на світ на сміх породило,</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Поливали сльози... Чом не затопили,</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Не винесли в море, не розмили в полі?</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Не питали б люди, що в мене болить,</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Не питали б, за що проклинаю долю,</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Чого нужу світом? «Нічого робить», —</a:t>
            </a:r>
          </a:p>
          <a:p>
            <a:pPr marL="0" indent="0">
              <a:lnSpc>
                <a:spcPct val="100000"/>
              </a:lnSpc>
              <a:spcBef>
                <a:spcPts val="0"/>
              </a:spcBef>
              <a:buNone/>
            </a:pPr>
            <a:r>
              <a:rPr lang="ru-RU" sz="2400">
                <a:latin typeface="Times New Roman" panose="02020603050405020304" pitchFamily="18" charset="0"/>
                <a:cs typeface="Times New Roman" panose="02020603050405020304" pitchFamily="18" charset="0"/>
              </a:rPr>
              <a:t>Не сказали б на сміх...</a:t>
            </a:r>
            <a:endParaRPr lang="en-CA" sz="2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A2F2C97-9684-2D34-F44F-6E9872E8A917}"/>
              </a:ext>
            </a:extLst>
          </p:cNvPr>
          <p:cNvSpPr txBox="1"/>
          <p:nvPr/>
        </p:nvSpPr>
        <p:spPr>
          <a:xfrm>
            <a:off x="5909188" y="589478"/>
            <a:ext cx="5515896" cy="6186309"/>
          </a:xfrm>
          <a:prstGeom prst="rect">
            <a:avLst/>
          </a:prstGeom>
          <a:noFill/>
        </p:spPr>
        <p:txBody>
          <a:bodyPr wrap="square" rtlCol="0">
            <a:spAutoFit/>
          </a:bodyPr>
          <a:lstStyle/>
          <a:p>
            <a:pPr algn="l"/>
            <a:r>
              <a:rPr lang="en-CA" sz="2200">
                <a:latin typeface="TimesNewRomanPSMT"/>
              </a:rPr>
              <a:t>My</a:t>
            </a:r>
            <a:r>
              <a:rPr lang="en-CA" sz="2200" b="0" i="0" u="none" strike="noStrike" baseline="0">
                <a:latin typeface="TimesNewRomanPSMT"/>
              </a:rPr>
              <a:t> thoughts, my thoughts,</a:t>
            </a:r>
          </a:p>
          <a:p>
            <a:pPr algn="l"/>
            <a:r>
              <a:rPr lang="en-US" sz="2200" b="0" i="0" u="none" strike="noStrike" baseline="0">
                <a:latin typeface="TimesNewRomanPSMT"/>
              </a:rPr>
              <a:t>Troubled is my life with you!</a:t>
            </a:r>
          </a:p>
          <a:p>
            <a:pPr algn="l"/>
            <a:r>
              <a:rPr lang="en-US" sz="2200" b="0" i="0" u="none" strike="noStrike" baseline="0">
                <a:latin typeface="TimesNewRomanPSMT"/>
              </a:rPr>
              <a:t>Why’ve you stood on paper</a:t>
            </a:r>
          </a:p>
          <a:p>
            <a:pPr algn="l"/>
            <a:r>
              <a:rPr lang="en-CA" sz="2200" b="0" i="0" u="none" strike="noStrike" baseline="0">
                <a:latin typeface="TimesNewRomanPSMT"/>
              </a:rPr>
              <a:t>In a sad array?..</a:t>
            </a:r>
          </a:p>
          <a:p>
            <a:pPr algn="l"/>
            <a:r>
              <a:rPr lang="en-US" sz="2200" b="0" i="0" u="none" strike="noStrike" baseline="0">
                <a:latin typeface="TimesNewRomanPSMT"/>
              </a:rPr>
              <a:t>Why’s the wind not scattered you</a:t>
            </a:r>
          </a:p>
          <a:p>
            <a:pPr algn="l"/>
            <a:r>
              <a:rPr lang="en-US" sz="2200" b="0" i="0" u="none" strike="noStrike" baseline="0">
                <a:latin typeface="TimesNewRomanPSMT"/>
              </a:rPr>
              <a:t>Like dust across the steppe?</a:t>
            </a:r>
          </a:p>
          <a:p>
            <a:pPr algn="l"/>
            <a:r>
              <a:rPr lang="en-US" sz="2200" b="0" i="0" u="none" strike="noStrike" baseline="0">
                <a:latin typeface="TimesNewRomanPSMT"/>
              </a:rPr>
              <a:t>Why’s trouble not consoled you</a:t>
            </a:r>
          </a:p>
          <a:p>
            <a:pPr algn="l"/>
            <a:r>
              <a:rPr lang="en-US" sz="2200" b="0" i="0" u="none" strike="noStrike" baseline="0">
                <a:latin typeface="TimesNewRomanPSMT"/>
              </a:rPr>
              <a:t>As it would its child?..</a:t>
            </a:r>
          </a:p>
          <a:p>
            <a:pPr algn="l"/>
            <a:r>
              <a:rPr lang="en-US" sz="2200" b="0" i="0" u="none" strike="noStrike" baseline="0">
                <a:latin typeface="TimesNewRomanPSMT"/>
              </a:rPr>
              <a:t>For trouble has, as if by jest,</a:t>
            </a:r>
          </a:p>
          <a:p>
            <a:pPr algn="l"/>
            <a:r>
              <a:rPr lang="en-US" sz="2200" b="0" i="0" u="none" strike="noStrike" baseline="0">
                <a:latin typeface="TimesNewRomanPSMT"/>
              </a:rPr>
              <a:t>Brought you here into this world,</a:t>
            </a:r>
          </a:p>
          <a:p>
            <a:pPr algn="l"/>
            <a:r>
              <a:rPr lang="en-CA" sz="2200" b="0" i="0" u="none" strike="noStrike" baseline="0">
                <a:latin typeface="TimesNewRomanPSMT"/>
              </a:rPr>
              <a:t>Tears have watered you…</a:t>
            </a:r>
          </a:p>
          <a:p>
            <a:pPr algn="l"/>
            <a:r>
              <a:rPr lang="en-US" sz="2200" b="0" i="0" u="none" strike="noStrike" baseline="0">
                <a:latin typeface="TimesNewRomanPSMT"/>
              </a:rPr>
              <a:t>Why did they not engulf you,</a:t>
            </a:r>
          </a:p>
          <a:p>
            <a:pPr algn="l"/>
            <a:r>
              <a:rPr lang="en-US" sz="2200" b="0" i="0" u="none" strike="noStrike" baseline="0">
                <a:latin typeface="TimesNewRomanPSMT"/>
              </a:rPr>
              <a:t>Not sweep you out to sea,</a:t>
            </a:r>
          </a:p>
          <a:p>
            <a:pPr algn="l"/>
            <a:r>
              <a:rPr lang="en-US" sz="2200" b="0" i="0" u="none" strike="noStrike" baseline="0">
                <a:latin typeface="TimesNewRomanPSMT"/>
              </a:rPr>
              <a:t>Or wash you far afield?</a:t>
            </a:r>
          </a:p>
          <a:p>
            <a:pPr algn="l"/>
            <a:r>
              <a:rPr lang="en-US" sz="2200" b="0" i="0" u="none" strike="noStrike" baseline="0">
                <a:latin typeface="TimesNewRomanPSMT"/>
              </a:rPr>
              <a:t>People would not ask what hurts,</a:t>
            </a:r>
          </a:p>
          <a:p>
            <a:pPr algn="l"/>
            <a:r>
              <a:rPr lang="en-US" sz="2200" b="0" i="0" u="none" strike="noStrike" baseline="0">
                <a:latin typeface="TimesNewRomanPSMT"/>
              </a:rPr>
              <a:t>Nor why I curse my fate,</a:t>
            </a:r>
          </a:p>
          <a:p>
            <a:pPr algn="l"/>
            <a:r>
              <a:rPr lang="en-US" sz="2200" b="0" i="0" u="none" strike="noStrike" baseline="0">
                <a:latin typeface="TimesNewRomanPSMT"/>
              </a:rPr>
              <a:t>Or why I roam the world? “Doing nothing” —</a:t>
            </a:r>
          </a:p>
          <a:p>
            <a:pPr algn="l"/>
            <a:r>
              <a:rPr lang="en-CA" sz="2200" b="0" i="0" u="none" strike="noStrike" baseline="0">
                <a:latin typeface="TimesNewRomanPSMT"/>
              </a:rPr>
              <a:t>They’d not say derisively.</a:t>
            </a:r>
            <a:endParaRPr lang="en-CA" sz="2200"/>
          </a:p>
        </p:txBody>
      </p:sp>
    </p:spTree>
    <p:extLst>
      <p:ext uri="{BB962C8B-B14F-4D97-AF65-F5344CB8AC3E}">
        <p14:creationId xmlns:p14="http://schemas.microsoft.com/office/powerpoint/2010/main" val="277621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9E517-588D-EEAA-7E78-4FD8E4AD3B89}"/>
              </a:ext>
            </a:extLst>
          </p:cNvPr>
          <p:cNvPicPr>
            <a:picLocks noChangeAspect="1"/>
          </p:cNvPicPr>
          <p:nvPr/>
        </p:nvPicPr>
        <p:blipFill>
          <a:blip r:embed="rId2">
            <a:alphaModFix amt="30000"/>
          </a:blip>
          <a:stretch>
            <a:fillRect/>
          </a:stretch>
        </p:blipFill>
        <p:spPr>
          <a:xfrm>
            <a:off x="5310143" y="-937557"/>
            <a:ext cx="7154051" cy="9157184"/>
          </a:xfrm>
          <a:prstGeom prst="rect">
            <a:avLst/>
          </a:prstGeom>
        </p:spPr>
      </p:pic>
      <p:sp>
        <p:nvSpPr>
          <p:cNvPr id="3" name="Content Placeholder 2">
            <a:extLst>
              <a:ext uri="{FF2B5EF4-FFF2-40B4-BE49-F238E27FC236}">
                <a16:creationId xmlns:a16="http://schemas.microsoft.com/office/drawing/2014/main" id="{6608FF49-C61A-C558-33EB-676528EFBE19}"/>
              </a:ext>
            </a:extLst>
          </p:cNvPr>
          <p:cNvSpPr>
            <a:spLocks noGrp="1"/>
          </p:cNvSpPr>
          <p:nvPr>
            <p:ph idx="1"/>
          </p:nvPr>
        </p:nvSpPr>
        <p:spPr>
          <a:xfrm>
            <a:off x="1061884" y="0"/>
            <a:ext cx="8496519" cy="6858000"/>
          </a:xfrm>
        </p:spPr>
        <p:txBody>
          <a:bodyPr>
            <a:noAutofit/>
          </a:bodyPr>
          <a:lstStyle/>
          <a:p>
            <a:pPr marL="0" indent="0">
              <a:lnSpc>
                <a:spcPct val="100000"/>
              </a:lnSpc>
              <a:spcBef>
                <a:spcPts val="0"/>
              </a:spcBef>
              <a:buNone/>
            </a:pPr>
            <a:r>
              <a:rPr lang="en-US" sz="3200">
                <a:latin typeface="Times New Roman" panose="02020603050405020304" pitchFamily="18" charset="0"/>
                <a:cs typeface="Times New Roman" panose="02020603050405020304" pitchFamily="18" charset="0"/>
              </a:rPr>
              <a:t>	</a:t>
            </a:r>
            <a:r>
              <a:rPr lang="ru-RU" sz="3200">
                <a:latin typeface="Times New Roman" panose="02020603050405020304" pitchFamily="18" charset="0"/>
                <a:cs typeface="Times New Roman" panose="02020603050405020304" pitchFamily="18" charset="0"/>
              </a:rPr>
              <a:t>Москалева криниця</a:t>
            </a:r>
            <a:endParaRPr lang="en-US" sz="320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ru-RU"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 Не варт, єй-богу, жить на світі!..</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 То йди топись! — А жінка! Діти?</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 Ото ж то, бачиш, не бреши!</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А сядь лишень та напиши</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Оцю бувальщину... То, може,</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Інако скажете, небоже.</a:t>
            </a:r>
          </a:p>
          <a:p>
            <a:pPr marL="0" indent="0">
              <a:lnSpc>
                <a:spcPct val="100000"/>
              </a:lnSpc>
              <a:spcBef>
                <a:spcPts val="0"/>
              </a:spcBef>
              <a:buNone/>
            </a:pPr>
            <a:endParaRPr lang="ru-RU" sz="32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Пиши отак: було</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Село.</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Та щоб не лізти на чужину,</a:t>
            </a:r>
          </a:p>
          <a:p>
            <a:pPr marL="0" indent="0">
              <a:lnSpc>
                <a:spcPct val="100000"/>
              </a:lnSpc>
              <a:spcBef>
                <a:spcPts val="0"/>
              </a:spcBef>
              <a:buNone/>
            </a:pPr>
            <a:r>
              <a:rPr lang="ru-RU" sz="3200">
                <a:latin typeface="Times New Roman" panose="02020603050405020304" pitchFamily="18" charset="0"/>
                <a:cs typeface="Times New Roman" panose="02020603050405020304" pitchFamily="18" charset="0"/>
              </a:rPr>
              <a:t>Пиши: у нас на Україні.</a:t>
            </a:r>
            <a:endParaRPr lang="en-CA"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8001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2445</TotalTime>
  <Words>2955</Words>
  <Application>Microsoft Office PowerPoint</Application>
  <PresentationFormat>Widescreen</PresentationFormat>
  <Paragraphs>298</Paragraphs>
  <Slides>34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Aptos</vt:lpstr>
      <vt:lpstr>Arial</vt:lpstr>
      <vt:lpstr>Calibri</vt:lpstr>
      <vt:lpstr>Times New Roman</vt:lpstr>
      <vt:lpstr>TimesNewRomanPSMT</vt:lpstr>
      <vt:lpstr>Office Theme</vt:lpstr>
      <vt:lpstr>Taras  and  Maxim</vt:lpstr>
      <vt:lpstr>Taras and Maxim</vt:lpstr>
      <vt:lpstr>Olha Khometa            Alex Averbuch</vt:lpstr>
      <vt:lpstr>Lecture Outline</vt:lpstr>
      <vt:lpstr>Кохайтеся, чорнобриві, Та не з москалями, Бо москалі — чужі люде, Роблять лихо з вами.</vt:lpstr>
      <vt:lpstr>PowerPoint Presentation</vt:lpstr>
      <vt:lpstr>3 Scholars on Shevchenko’s duality</vt:lpstr>
      <vt:lpstr>PowerPoint Presentation</vt:lpstr>
      <vt:lpstr>PowerPoint Presentation</vt:lpstr>
      <vt:lpstr>PowerPoint Presentation</vt:lpstr>
      <vt:lpstr>PowerPoint Presentation</vt:lpstr>
      <vt:lpstr>PowerPoint Presentation</vt:lpstr>
      <vt:lpstr>Letter to A. Lyzohub. Oct 22, 1847. Orsk fortress</vt:lpstr>
      <vt:lpstr>The Soldier’s Well,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Varnak, summary</vt:lpstr>
      <vt:lpstr>PowerPoint Presentation</vt:lpstr>
      <vt:lpstr>PowerPoint Presentation</vt:lpstr>
      <vt:lpstr>PowerPoint Presentation</vt:lpstr>
      <vt:lpstr> Mykola Hryhorovych Isaev</vt:lpstr>
      <vt:lpstr>Letter to Ya. Kucharenko, April 22, 1857, on learning of release</vt:lpstr>
      <vt:lpstr>Letter to Ya. Kucharenko, June 5, 1857, six weeks later</vt:lpstr>
      <vt:lpstr>Moskaleva 2. 1857</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Maxim Tarnawsky</dc:creator>
  <cp:lastModifiedBy>Maxim Tarnawsky</cp:lastModifiedBy>
  <cp:revision>45</cp:revision>
  <dcterms:created xsi:type="dcterms:W3CDTF">2024-04-30T19:55:50Z</dcterms:created>
  <dcterms:modified xsi:type="dcterms:W3CDTF">2024-05-10T20:16:17Z</dcterms:modified>
</cp:coreProperties>
</file>